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notesMasterIdLst>
    <p:notesMasterId r:id="rId39"/>
  </p:notesMasterIdLst>
  <p:sldIdLst>
    <p:sldId id="256" r:id="rId2"/>
    <p:sldId id="271" r:id="rId3"/>
    <p:sldId id="257" r:id="rId4"/>
    <p:sldId id="272" r:id="rId5"/>
    <p:sldId id="258" r:id="rId6"/>
    <p:sldId id="273" r:id="rId7"/>
    <p:sldId id="259" r:id="rId8"/>
    <p:sldId id="260" r:id="rId9"/>
    <p:sldId id="261" r:id="rId10"/>
    <p:sldId id="262" r:id="rId11"/>
    <p:sldId id="263" r:id="rId12"/>
    <p:sldId id="264" r:id="rId13"/>
    <p:sldId id="274" r:id="rId14"/>
    <p:sldId id="275" r:id="rId15"/>
    <p:sldId id="265" r:id="rId16"/>
    <p:sldId id="266" r:id="rId17"/>
    <p:sldId id="276" r:id="rId18"/>
    <p:sldId id="277" r:id="rId19"/>
    <p:sldId id="267" r:id="rId20"/>
    <p:sldId id="280" r:id="rId21"/>
    <p:sldId id="281" r:id="rId22"/>
    <p:sldId id="278" r:id="rId23"/>
    <p:sldId id="268" r:id="rId24"/>
    <p:sldId id="279" r:id="rId25"/>
    <p:sldId id="269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06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DED08A-646C-4017-9549-CAF3BBE58C64}" type="datetimeFigureOut">
              <a:rPr lang="el-GR" smtClean="0"/>
              <a:t>30/5/2008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17797F-D2C5-45F2-8BE4-6734C90650FA}" type="slidenum">
              <a:rPr lang="el-GR" smtClean="0"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17797F-D2C5-45F2-8BE4-6734C90650FA}" type="slidenum">
              <a:rPr lang="el-GR" smtClean="0"/>
              <a:t>1</a:t>
            </a:fld>
            <a:endParaRPr lang="el-G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17797F-D2C5-45F2-8BE4-6734C90650FA}" type="slidenum">
              <a:rPr lang="el-GR" smtClean="0"/>
              <a:t>10</a:t>
            </a:fld>
            <a:endParaRPr lang="el-G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17797F-D2C5-45F2-8BE4-6734C90650FA}" type="slidenum">
              <a:rPr lang="el-GR" smtClean="0"/>
              <a:t>11</a:t>
            </a:fld>
            <a:endParaRPr lang="el-G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17797F-D2C5-45F2-8BE4-6734C90650FA}" type="slidenum">
              <a:rPr lang="el-GR" smtClean="0"/>
              <a:t>12</a:t>
            </a:fld>
            <a:endParaRPr lang="el-G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17797F-D2C5-45F2-8BE4-6734C90650FA}" type="slidenum">
              <a:rPr lang="el-GR" smtClean="0"/>
              <a:t>13</a:t>
            </a:fld>
            <a:endParaRPr lang="el-G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17797F-D2C5-45F2-8BE4-6734C90650FA}" type="slidenum">
              <a:rPr lang="el-GR" smtClean="0"/>
              <a:t>14</a:t>
            </a:fld>
            <a:endParaRPr lang="el-G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17797F-D2C5-45F2-8BE4-6734C90650FA}" type="slidenum">
              <a:rPr lang="el-GR" smtClean="0"/>
              <a:t>15</a:t>
            </a:fld>
            <a:endParaRPr lang="el-G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17797F-D2C5-45F2-8BE4-6734C90650FA}" type="slidenum">
              <a:rPr lang="el-GR" smtClean="0"/>
              <a:t>16</a:t>
            </a:fld>
            <a:endParaRPr lang="el-G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17797F-D2C5-45F2-8BE4-6734C90650FA}" type="slidenum">
              <a:rPr lang="el-GR" smtClean="0"/>
              <a:t>17</a:t>
            </a:fld>
            <a:endParaRPr lang="el-G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17797F-D2C5-45F2-8BE4-6734C90650FA}" type="slidenum">
              <a:rPr lang="el-GR" smtClean="0"/>
              <a:t>18</a:t>
            </a:fld>
            <a:endParaRPr lang="el-G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17797F-D2C5-45F2-8BE4-6734C90650FA}" type="slidenum">
              <a:rPr lang="el-GR" smtClean="0"/>
              <a:t>19</a:t>
            </a:fld>
            <a:endParaRPr 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17797F-D2C5-45F2-8BE4-6734C90650FA}" type="slidenum">
              <a:rPr lang="el-GR" smtClean="0"/>
              <a:t>2</a:t>
            </a:fld>
            <a:endParaRPr lang="el-G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17797F-D2C5-45F2-8BE4-6734C90650FA}" type="slidenum">
              <a:rPr lang="el-GR" smtClean="0"/>
              <a:t>20</a:t>
            </a:fld>
            <a:endParaRPr lang="el-G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17797F-D2C5-45F2-8BE4-6734C90650FA}" type="slidenum">
              <a:rPr lang="el-GR" smtClean="0"/>
              <a:t>21</a:t>
            </a:fld>
            <a:endParaRPr lang="el-G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17797F-D2C5-45F2-8BE4-6734C90650FA}" type="slidenum">
              <a:rPr lang="el-GR" smtClean="0"/>
              <a:t>22</a:t>
            </a:fld>
            <a:endParaRPr lang="el-GR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17797F-D2C5-45F2-8BE4-6734C90650FA}" type="slidenum">
              <a:rPr lang="el-GR" smtClean="0"/>
              <a:t>23</a:t>
            </a:fld>
            <a:endParaRPr lang="el-GR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17797F-D2C5-45F2-8BE4-6734C90650FA}" type="slidenum">
              <a:rPr lang="el-GR" smtClean="0"/>
              <a:t>24</a:t>
            </a:fld>
            <a:endParaRPr lang="el-GR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17797F-D2C5-45F2-8BE4-6734C90650FA}" type="slidenum">
              <a:rPr lang="el-GR" smtClean="0"/>
              <a:t>25</a:t>
            </a:fld>
            <a:endParaRPr lang="el-GR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17797F-D2C5-45F2-8BE4-6734C90650FA}" type="slidenum">
              <a:rPr lang="el-GR" smtClean="0"/>
              <a:t>26</a:t>
            </a:fld>
            <a:endParaRPr lang="el-GR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17797F-D2C5-45F2-8BE4-6734C90650FA}" type="slidenum">
              <a:rPr lang="el-GR" smtClean="0"/>
              <a:t>27</a:t>
            </a:fld>
            <a:endParaRPr lang="el-GR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17797F-D2C5-45F2-8BE4-6734C90650FA}" type="slidenum">
              <a:rPr lang="el-GR" smtClean="0"/>
              <a:t>28</a:t>
            </a:fld>
            <a:endParaRPr lang="el-GR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17797F-D2C5-45F2-8BE4-6734C90650FA}" type="slidenum">
              <a:rPr lang="el-GR" smtClean="0"/>
              <a:t>29</a:t>
            </a:fld>
            <a:endParaRPr lang="el-G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17797F-D2C5-45F2-8BE4-6734C90650FA}" type="slidenum">
              <a:rPr lang="el-GR" smtClean="0"/>
              <a:t>3</a:t>
            </a:fld>
            <a:endParaRPr lang="el-GR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17797F-D2C5-45F2-8BE4-6734C90650FA}" type="slidenum">
              <a:rPr lang="el-GR" smtClean="0"/>
              <a:t>30</a:t>
            </a:fld>
            <a:endParaRPr lang="el-GR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17797F-D2C5-45F2-8BE4-6734C90650FA}" type="slidenum">
              <a:rPr lang="el-GR" smtClean="0"/>
              <a:t>31</a:t>
            </a:fld>
            <a:endParaRPr lang="el-GR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17797F-D2C5-45F2-8BE4-6734C90650FA}" type="slidenum">
              <a:rPr lang="el-GR" smtClean="0"/>
              <a:t>32</a:t>
            </a:fld>
            <a:endParaRPr lang="el-GR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17797F-D2C5-45F2-8BE4-6734C90650FA}" type="slidenum">
              <a:rPr lang="el-GR" smtClean="0"/>
              <a:t>33</a:t>
            </a:fld>
            <a:endParaRPr lang="el-GR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17797F-D2C5-45F2-8BE4-6734C90650FA}" type="slidenum">
              <a:rPr lang="el-GR" smtClean="0"/>
              <a:t>34</a:t>
            </a:fld>
            <a:endParaRPr lang="el-GR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17797F-D2C5-45F2-8BE4-6734C90650FA}" type="slidenum">
              <a:rPr lang="el-GR" smtClean="0"/>
              <a:t>35</a:t>
            </a:fld>
            <a:endParaRPr lang="el-GR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17797F-D2C5-45F2-8BE4-6734C90650FA}" type="slidenum">
              <a:rPr lang="el-GR" smtClean="0"/>
              <a:t>36</a:t>
            </a:fld>
            <a:endParaRPr lang="el-GR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17797F-D2C5-45F2-8BE4-6734C90650FA}" type="slidenum">
              <a:rPr lang="el-GR" smtClean="0"/>
              <a:t>37</a:t>
            </a:fld>
            <a:endParaRPr lang="el-G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17797F-D2C5-45F2-8BE4-6734C90650FA}" type="slidenum">
              <a:rPr lang="el-GR" smtClean="0"/>
              <a:t>4</a:t>
            </a:fld>
            <a:endParaRPr lang="el-G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17797F-D2C5-45F2-8BE4-6734C90650FA}" type="slidenum">
              <a:rPr lang="el-GR" smtClean="0"/>
              <a:t>5</a:t>
            </a:fld>
            <a:endParaRPr lang="el-G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17797F-D2C5-45F2-8BE4-6734C90650FA}" type="slidenum">
              <a:rPr lang="el-GR" smtClean="0"/>
              <a:t>6</a:t>
            </a:fld>
            <a:endParaRPr lang="el-G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17797F-D2C5-45F2-8BE4-6734C90650FA}" type="slidenum">
              <a:rPr lang="el-GR" smtClean="0"/>
              <a:t>7</a:t>
            </a:fld>
            <a:endParaRPr lang="el-G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17797F-D2C5-45F2-8BE4-6734C90650FA}" type="slidenum">
              <a:rPr lang="el-GR" smtClean="0"/>
              <a:t>8</a:t>
            </a:fld>
            <a:endParaRPr lang="el-G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17797F-D2C5-45F2-8BE4-6734C90650FA}" type="slidenum">
              <a:rPr lang="el-GR" smtClean="0"/>
              <a:t>9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bg>
      <p:bgPr>
        <a:blipFill dpi="0" rotWithShape="1">
          <a:blip r:embed="rId2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Ευθεία γραμμή σύνδεσης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- Τίτλος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16" name="15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5A26E-0F05-4F45-A310-4C0462C78457}" type="datetimeFigureOut">
              <a:rPr lang="el-GR" smtClean="0"/>
              <a:pPr/>
              <a:t>30/5/2008</a:t>
            </a:fld>
            <a:endParaRPr lang="el-GR"/>
          </a:p>
        </p:txBody>
      </p:sp>
      <p:sp>
        <p:nvSpPr>
          <p:cNvPr id="2" name="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5" name="14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5F91685E-DABB-4046-8837-EE8BF067ECC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5A26E-0F05-4F45-A310-4C0462C78457}" type="datetimeFigureOut">
              <a:rPr lang="el-GR" smtClean="0"/>
              <a:pPr/>
              <a:t>30/5/2008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1685E-DABB-4046-8837-EE8BF067ECC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5A26E-0F05-4F45-A310-4C0462C78457}" type="datetimeFigureOut">
              <a:rPr lang="el-GR" smtClean="0"/>
              <a:pPr/>
              <a:t>30/5/2008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1685E-DABB-4046-8837-EE8BF067ECC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bg>
      <p:bgPr>
        <a:blipFill dpi="0" rotWithShape="1">
          <a:blip r:embed="rId2">
            <a:alphaModFix amt="25000"/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27" name="26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25" name="2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5A26E-0F05-4F45-A310-4C0462C78457}" type="datetimeFigureOut">
              <a:rPr lang="el-GR" smtClean="0"/>
              <a:pPr/>
              <a:t>30/5/2008</a:t>
            </a:fld>
            <a:endParaRPr lang="el-GR"/>
          </a:p>
        </p:txBody>
      </p:sp>
      <p:sp>
        <p:nvSpPr>
          <p:cNvPr id="19" name="18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l-GR"/>
          </a:p>
        </p:txBody>
      </p:sp>
      <p:sp>
        <p:nvSpPr>
          <p:cNvPr id="16" name="1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5F91685E-DABB-4046-8837-EE8BF067ECC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Ευθεία γραμμή σύνδεσης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- Θέση κειμένου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19" name="18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5A26E-0F05-4F45-A310-4C0462C78457}" type="datetimeFigureOut">
              <a:rPr lang="el-GR" smtClean="0"/>
              <a:pPr/>
              <a:t>30/5/2008</a:t>
            </a:fld>
            <a:endParaRPr lang="el-GR"/>
          </a:p>
        </p:txBody>
      </p:sp>
      <p:sp>
        <p:nvSpPr>
          <p:cNvPr id="11" name="10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6" name="1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1685E-DABB-4046-8837-EE8BF067ECCB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7 - Τίτλος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bg>
      <p:bgPr>
        <a:blipFill dpi="0" rotWithShape="1">
          <a:blip r:embed="rId2">
            <a:alphaModFix amt="25000"/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- Τίτλος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4" name="13 - Θέση περιεχομένου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3" name="12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21" name="20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5A26E-0F05-4F45-A310-4C0462C78457}" type="datetimeFigureOut">
              <a:rPr lang="el-GR" smtClean="0"/>
              <a:pPr/>
              <a:t>30/5/2008</a:t>
            </a:fld>
            <a:endParaRPr lang="el-GR"/>
          </a:p>
        </p:txBody>
      </p:sp>
      <p:sp>
        <p:nvSpPr>
          <p:cNvPr id="10" name="9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1" name="30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1685E-DABB-4046-8837-EE8BF067ECC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bg>
      <p:bgPr>
        <a:blipFill dpi="0" rotWithShape="1">
          <a:blip r:embed="rId2">
            <a:alphaModFix amt="25000"/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- Τίτλος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3" name="12 - Θέση κειμένου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25" name="24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28" name="27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0" name="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5A26E-0F05-4F45-A310-4C0462C78457}" type="datetimeFigureOut">
              <a:rPr lang="el-GR" smtClean="0"/>
              <a:pPr/>
              <a:t>30/5/2008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5F91685E-DABB-4046-8837-EE8BF067ECCB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10 - Ευθεία γραμμή σύνδεσης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- Τίτλος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2" name="1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5A26E-0F05-4F45-A310-4C0462C78457}" type="datetimeFigureOut">
              <a:rPr lang="el-GR" smtClean="0"/>
              <a:pPr/>
              <a:t>30/5/2008</a:t>
            </a:fld>
            <a:endParaRPr lang="el-GR"/>
          </a:p>
        </p:txBody>
      </p:sp>
      <p:sp>
        <p:nvSpPr>
          <p:cNvPr id="21" name="20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1685E-DABB-4046-8837-EE8BF067ECC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5A26E-0F05-4F45-A310-4C0462C78457}" type="datetimeFigureOut">
              <a:rPr lang="el-GR" smtClean="0"/>
              <a:pPr/>
              <a:t>30/5/2008</a:t>
            </a:fld>
            <a:endParaRPr lang="el-GR"/>
          </a:p>
        </p:txBody>
      </p:sp>
      <p:sp>
        <p:nvSpPr>
          <p:cNvPr id="24" name="2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1685E-DABB-4046-8837-EE8BF067ECC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Ευθεία γραμμή σύνδεσης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- Τίτλος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26" name="25 - Θέση κειμένου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14" name="13 - Θέση περιεχομένου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25" name="2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5A26E-0F05-4F45-A310-4C0462C78457}" type="datetimeFigureOut">
              <a:rPr lang="el-GR" smtClean="0"/>
              <a:pPr/>
              <a:t>30/5/2008</a:t>
            </a:fld>
            <a:endParaRPr lang="el-GR"/>
          </a:p>
        </p:txBody>
      </p:sp>
      <p:sp>
        <p:nvSpPr>
          <p:cNvPr id="29" name="2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1685E-DABB-4046-8837-EE8BF067ECC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- Θέση εικόνας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5A26E-0F05-4F45-A310-4C0462C78457}" type="datetimeFigureOut">
              <a:rPr lang="el-GR" smtClean="0"/>
              <a:pPr/>
              <a:t>30/5/2008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1" name="30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1685E-DABB-4046-8837-EE8BF067ECCB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7" name="16 - Τίτλος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26" name="25 - Θέση κειμένου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Ευθεία γραμμή σύνδεσης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- Θέση κειμένου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1" name="10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CC5A26E-0F05-4F45-A310-4C0462C78457}" type="datetimeFigureOut">
              <a:rPr lang="el-GR" smtClean="0"/>
              <a:pPr/>
              <a:t>30/5/2008</a:t>
            </a:fld>
            <a:endParaRPr lang="el-GR"/>
          </a:p>
        </p:txBody>
      </p:sp>
      <p:sp>
        <p:nvSpPr>
          <p:cNvPr id="28" name="27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F91685E-DABB-4046-8837-EE8BF067ECCB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0" name="9 - Θέση τίτλου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9" name="8 - Ευθεία γραμμή σύνδεσης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- Ευθεία γραμμή σύνδεσης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fade/>
  </p:transition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Documents%20and%20Settings\Thanos.THANOSLAP\&#932;&#945;%20&#941;&#947;&#947;&#961;&#945;&#966;&#940;%20&#956;&#959;&#965;\&#919;%20&#956;&#959;&#965;&#963;&#953;&#954;&#942;%20&#956;&#959;&#965;\rocky-1.wma" TargetMode="Externa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png"/><Relationship Id="rId4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png"/><Relationship Id="rId4" Type="http://schemas.openxmlformats.org/officeDocument/2006/relationships/image" Target="../media/image3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png"/><Relationship Id="rId4" Type="http://schemas.openxmlformats.org/officeDocument/2006/relationships/image" Target="../media/image3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png"/><Relationship Id="rId4" Type="http://schemas.openxmlformats.org/officeDocument/2006/relationships/image" Target="../media/image3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png"/><Relationship Id="rId4" Type="http://schemas.openxmlformats.org/officeDocument/2006/relationships/image" Target="../media/image3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0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Documents%20and%20Settings\Thanos.THANOSLAP\&#932;&#945;%20&#941;&#947;&#947;&#961;&#945;&#966;&#940;%20&#956;&#959;&#965;\&#919;%20&#956;&#959;&#965;&#963;&#953;&#954;&#942;%20&#956;&#959;&#965;\rocky-1.wma" TargetMode="Externa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audio" Target="../media/audio1.wav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542932"/>
          </a:xfrm>
        </p:spPr>
        <p:style>
          <a:lnRef idx="1">
            <a:schemeClr val="accent1"/>
          </a:lnRef>
          <a:fillRef idx="1003">
            <a:schemeClr val="lt2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l-GR" dirty="0" smtClean="0"/>
              <a:t>Μια Σύγκριση στα Πλαίσια των Αναγκών του Εκπαιδευτικού</a:t>
            </a:r>
            <a:endParaRPr lang="el-GR" dirty="0"/>
          </a:p>
        </p:txBody>
      </p:sp>
      <p:grpSp>
        <p:nvGrpSpPr>
          <p:cNvPr id="10" name="9 - Ομάδα"/>
          <p:cNvGrpSpPr/>
          <p:nvPr/>
        </p:nvGrpSpPr>
        <p:grpSpPr>
          <a:xfrm>
            <a:off x="428596" y="1000108"/>
            <a:ext cx="3357586" cy="2523749"/>
            <a:chOff x="428596" y="1000108"/>
            <a:chExt cx="3357586" cy="2523749"/>
          </a:xfrm>
        </p:grpSpPr>
        <p:pic>
          <p:nvPicPr>
            <p:cNvPr id="5" name="4 - Εικόνα" descr="boxinggloves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28596" y="1000108"/>
              <a:ext cx="3300991" cy="2523749"/>
            </a:xfrm>
            <a:prstGeom prst="rect">
              <a:avLst/>
            </a:prstGeom>
          </p:spPr>
        </p:pic>
        <p:sp>
          <p:nvSpPr>
            <p:cNvPr id="7" name="6 - Ορθογώνιο"/>
            <p:cNvSpPr/>
            <p:nvPr/>
          </p:nvSpPr>
          <p:spPr>
            <a:xfrm>
              <a:off x="928662" y="2357430"/>
              <a:ext cx="2857520" cy="830997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4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MS OFFICE</a:t>
              </a:r>
            </a:p>
            <a:p>
              <a:pPr algn="ctr"/>
              <a:r>
                <a:rPr lang="en-US" sz="24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2007</a:t>
              </a:r>
              <a:endParaRPr lang="el-GR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sp>
        <p:nvSpPr>
          <p:cNvPr id="8" name="7 - Ορθογώνιο"/>
          <p:cNvSpPr/>
          <p:nvPr/>
        </p:nvSpPr>
        <p:spPr>
          <a:xfrm>
            <a:off x="4000496" y="2071678"/>
            <a:ext cx="110799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VS</a:t>
            </a:r>
            <a:endParaRPr lang="el-GR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grpSp>
        <p:nvGrpSpPr>
          <p:cNvPr id="11" name="10 - Ομάδα"/>
          <p:cNvGrpSpPr/>
          <p:nvPr/>
        </p:nvGrpSpPr>
        <p:grpSpPr>
          <a:xfrm>
            <a:off x="5286380" y="1071546"/>
            <a:ext cx="3372429" cy="2523749"/>
            <a:chOff x="5286380" y="1071546"/>
            <a:chExt cx="3372429" cy="2523749"/>
          </a:xfrm>
        </p:grpSpPr>
        <p:pic>
          <p:nvPicPr>
            <p:cNvPr id="6" name="5 - Εικόνα" descr="boxinggloves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5357818" y="1071546"/>
              <a:ext cx="3300991" cy="2523749"/>
            </a:xfrm>
            <a:prstGeom prst="rect">
              <a:avLst/>
            </a:prstGeom>
          </p:spPr>
        </p:pic>
        <p:sp>
          <p:nvSpPr>
            <p:cNvPr id="9" name="8 - Ορθογώνιο"/>
            <p:cNvSpPr/>
            <p:nvPr/>
          </p:nvSpPr>
          <p:spPr>
            <a:xfrm>
              <a:off x="5286380" y="2383689"/>
              <a:ext cx="2857520" cy="830997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4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OPENOFFICE</a:t>
              </a:r>
            </a:p>
            <a:p>
              <a:pPr algn="ctr"/>
              <a:r>
                <a:rPr lang="en-US" sz="24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2.4</a:t>
              </a:r>
              <a:endParaRPr lang="el-GR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sp>
        <p:nvSpPr>
          <p:cNvPr id="13" name="12 - Τίτλος"/>
          <p:cNvSpPr>
            <a:spLocks noGrp="1"/>
          </p:cNvSpPr>
          <p:nvPr>
            <p:ph type="ctrTitle"/>
          </p:nvPr>
        </p:nvSpPr>
        <p:spPr>
          <a:xfrm>
            <a:off x="357158" y="5786454"/>
            <a:ext cx="8458200" cy="865185"/>
          </a:xfrm>
        </p:spPr>
        <p:style>
          <a:lnRef idx="1">
            <a:schemeClr val="accent1"/>
          </a:lnRef>
          <a:fillRef idx="1003">
            <a:schemeClr val="lt2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l-GR" dirty="0" err="1" smtClean="0"/>
              <a:t>Θανοσ</a:t>
            </a:r>
            <a:r>
              <a:rPr lang="el-GR" dirty="0" smtClean="0"/>
              <a:t> </a:t>
            </a:r>
            <a:r>
              <a:rPr lang="el-GR" dirty="0" err="1" smtClean="0"/>
              <a:t>σιωζοσ</a:t>
            </a:r>
            <a:endParaRPr lang="el-GR" dirty="0"/>
          </a:p>
        </p:txBody>
      </p:sp>
      <p:pic>
        <p:nvPicPr>
          <p:cNvPr id="14" name="rocky-1.wm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email"/>
          <a:stretch>
            <a:fillRect/>
          </a:stretch>
        </p:blipFill>
        <p:spPr>
          <a:xfrm>
            <a:off x="-500098" y="642939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8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600"/>
                            </p:stCondLst>
                            <p:childTnLst>
                              <p:par>
                                <p:cTn id="12" presetID="9" presetClass="entr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2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200"/>
                            </p:stCondLst>
                            <p:childTnLst>
                              <p:par>
                                <p:cTn id="20" presetID="32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1" dur="107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22" dur="107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3" dur="107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107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5" dur="10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13" fill="hold">
                                          <p:stCondLst>
                                            <p:cond delay="213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13" fill="hold">
                                          <p:stCondLst>
                                            <p:cond delay="42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13" fill="hold">
                                          <p:stCondLst>
                                            <p:cond delay="64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13" fill="hold">
                                          <p:stCondLst>
                                            <p:cond delay="853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0" presetID="32" presetClass="emph" presetSubtype="0" repeatCount="3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1" dur="113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32" dur="113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3" dur="113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113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5" dur="113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27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227" fill="hold">
                                          <p:stCondLst>
                                            <p:cond delay="453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27" fill="hold">
                                          <p:stCondLst>
                                            <p:cond delay="68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227" fill="hold">
                                          <p:stCondLst>
                                            <p:cond delay="907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302"/>
                            </p:stCondLst>
                            <p:childTnLst>
                              <p:par>
                                <p:cTn id="4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9802"/>
                            </p:stCondLst>
                            <p:childTnLst>
                              <p:par>
                                <p:cTn id="48" presetID="9" presetClass="entr" presetSubtype="0" fill="hold" grpId="0" nodeType="after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51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3" grpId="0" uiExpand="1" build="p" animBg="1"/>
      <p:bldP spid="1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85720" y="5786454"/>
            <a:ext cx="8686800" cy="838200"/>
          </a:xfrm>
        </p:spPr>
        <p:txBody>
          <a:bodyPr/>
          <a:lstStyle/>
          <a:p>
            <a:r>
              <a:rPr lang="en-US" dirty="0" smtClean="0"/>
              <a:t>calc 2007</a:t>
            </a:r>
            <a:endParaRPr lang="el-GR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14348" y="357166"/>
            <a:ext cx="7643866" cy="5331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14282" y="5857892"/>
            <a:ext cx="8686800" cy="838200"/>
          </a:xfrm>
        </p:spPr>
        <p:txBody>
          <a:bodyPr/>
          <a:lstStyle/>
          <a:p>
            <a:r>
              <a:rPr lang="en-US" dirty="0" err="1" smtClean="0"/>
              <a:t>powerpoint</a:t>
            </a:r>
            <a:r>
              <a:rPr lang="en-US" dirty="0" smtClean="0"/>
              <a:t> 2007</a:t>
            </a:r>
            <a:endParaRPr lang="el-GR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14282" y="357166"/>
            <a:ext cx="8705365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14282" y="5786454"/>
            <a:ext cx="8686800" cy="838200"/>
          </a:xfrm>
        </p:spPr>
        <p:txBody>
          <a:bodyPr/>
          <a:lstStyle/>
          <a:p>
            <a:r>
              <a:rPr lang="en-US" dirty="0" smtClean="0"/>
              <a:t>impress 2007</a:t>
            </a:r>
            <a:endParaRPr lang="el-GR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00034" y="285728"/>
            <a:ext cx="7858180" cy="5231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Διεπαφη</a:t>
            </a:r>
            <a:r>
              <a:rPr lang="el-GR" dirty="0" smtClean="0"/>
              <a:t> </a:t>
            </a:r>
            <a:r>
              <a:rPr lang="el-GR" dirty="0" err="1" smtClean="0"/>
              <a:t>χρηστη</a:t>
            </a:r>
            <a:endParaRPr lang="el-GR" dirty="0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microsoft</a:t>
            </a:r>
            <a:r>
              <a:rPr lang="en-US" dirty="0" smtClean="0"/>
              <a:t> office 2007</a:t>
            </a:r>
            <a:endParaRPr lang="el-GR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n-US" dirty="0" err="1" smtClean="0"/>
              <a:t>openoffice</a:t>
            </a:r>
            <a:r>
              <a:rPr lang="en-US" dirty="0" smtClean="0"/>
              <a:t> 2.4</a:t>
            </a:r>
            <a:endParaRPr lang="el-GR" dirty="0"/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email"/>
          <a:stretch>
            <a:fillRect/>
          </a:stretch>
        </p:blipFill>
        <p:spPr bwMode="auto">
          <a:xfrm>
            <a:off x="280988" y="1884518"/>
            <a:ext cx="4291012" cy="2804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648200" y="1804800"/>
            <a:ext cx="4289425" cy="2964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8 - Εικόνα" descr="boxinggloves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4897099" flipH="1">
            <a:off x="195646" y="2126544"/>
            <a:ext cx="3300991" cy="2523749"/>
          </a:xfrm>
          <a:prstGeom prst="rect">
            <a:avLst/>
          </a:prstGeom>
        </p:spPr>
      </p:pic>
      <p:sp>
        <p:nvSpPr>
          <p:cNvPr id="10" name="9 - TextBox"/>
          <p:cNvSpPr txBox="1"/>
          <p:nvPr/>
        </p:nvSpPr>
        <p:spPr>
          <a:xfrm>
            <a:off x="3000364" y="3214686"/>
            <a:ext cx="4453591" cy="156966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l-GR" sz="4800" dirty="0" smtClean="0"/>
              <a:t>Νικητής</a:t>
            </a:r>
          </a:p>
          <a:p>
            <a:pPr algn="ctr"/>
            <a:r>
              <a:rPr lang="en-US" sz="4800" dirty="0" smtClean="0"/>
              <a:t>Microsoft Office</a:t>
            </a:r>
            <a:endParaRPr lang="el-GR" sz="4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Τίτλος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3 - Υπότιτλος"/>
          <p:cNvSpPr>
            <a:spLocks noGrp="1"/>
          </p:cNvSpPr>
          <p:nvPr>
            <p:ph type="subTitle" idx="1"/>
          </p:nvPr>
        </p:nvSpPr>
        <p:spPr/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/>
          <a:lstStyle/>
          <a:p>
            <a:r>
              <a:rPr lang="el-GR" dirty="0" smtClean="0"/>
              <a:t>Τι άλλο μπορώ να κάνω με την εφαρμογή;</a:t>
            </a:r>
            <a:endParaRPr lang="el-GR" dirty="0"/>
          </a:p>
        </p:txBody>
      </p:sp>
      <p:grpSp>
        <p:nvGrpSpPr>
          <p:cNvPr id="8" name="7 - Ομάδα"/>
          <p:cNvGrpSpPr/>
          <p:nvPr/>
        </p:nvGrpSpPr>
        <p:grpSpPr>
          <a:xfrm>
            <a:off x="3214678" y="357166"/>
            <a:ext cx="2479613" cy="3714776"/>
            <a:chOff x="3214678" y="357166"/>
            <a:chExt cx="2479613" cy="3714776"/>
          </a:xfrm>
        </p:grpSpPr>
        <p:pic>
          <p:nvPicPr>
            <p:cNvPr id="6" name="5 - Εικόνα" descr="round card.jpg"/>
            <p:cNvPicPr>
              <a:picLocks noChangeAspect="1"/>
            </p:cNvPicPr>
            <p:nvPr/>
          </p:nvPicPr>
          <p:blipFill>
            <a:blip r:embed="rId4" cstate="email"/>
            <a:stretch>
              <a:fillRect/>
            </a:stretch>
          </p:blipFill>
          <p:spPr>
            <a:xfrm>
              <a:off x="3214678" y="357166"/>
              <a:ext cx="2479613" cy="3714776"/>
            </a:xfrm>
            <a:prstGeom prst="rect">
              <a:avLst/>
            </a:prstGeom>
          </p:spPr>
        </p:pic>
        <p:sp>
          <p:nvSpPr>
            <p:cNvPr id="7" name="6 - TextBox"/>
            <p:cNvSpPr txBox="1"/>
            <p:nvPr/>
          </p:nvSpPr>
          <p:spPr>
            <a:xfrm>
              <a:off x="3643306" y="820806"/>
              <a:ext cx="655949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600" dirty="0"/>
                <a:t>4</a:t>
              </a:r>
              <a:endParaRPr lang="el-GR" sz="6600" dirty="0"/>
            </a:p>
          </p:txBody>
        </p:sp>
      </p:grpSp>
    </p:spTree>
  </p:cSld>
  <p:clrMapOvr>
    <a:masterClrMapping/>
  </p:clrMapOvr>
  <p:transition>
    <p:fade/>
    <p:sndAc>
      <p:stSnd>
        <p:snd r:embed="rId3" name="boxing_bell_multipl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14282" y="5857892"/>
            <a:ext cx="8686800" cy="838200"/>
          </a:xfrm>
        </p:spPr>
        <p:txBody>
          <a:bodyPr/>
          <a:lstStyle/>
          <a:p>
            <a:r>
              <a:rPr lang="en-US" dirty="0" err="1" smtClean="0"/>
              <a:t>openoffice</a:t>
            </a:r>
            <a:r>
              <a:rPr lang="en-US" dirty="0" smtClean="0"/>
              <a:t> math</a:t>
            </a:r>
            <a:endParaRPr lang="el-GR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85786" y="214289"/>
            <a:ext cx="7072362" cy="54488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14282" y="5786454"/>
            <a:ext cx="8686800" cy="838200"/>
          </a:xfrm>
        </p:spPr>
        <p:txBody>
          <a:bodyPr/>
          <a:lstStyle/>
          <a:p>
            <a:r>
              <a:rPr lang="en-US" dirty="0" err="1" smtClean="0"/>
              <a:t>openoffice</a:t>
            </a:r>
            <a:r>
              <a:rPr lang="en-US" dirty="0" smtClean="0"/>
              <a:t> 2.4 base</a:t>
            </a:r>
            <a:endParaRPr lang="el-GR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85786" y="285728"/>
            <a:ext cx="7500990" cy="5306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14282" y="5643578"/>
            <a:ext cx="8686800" cy="838200"/>
          </a:xfrm>
        </p:spPr>
        <p:txBody>
          <a:bodyPr>
            <a:normAutofit/>
          </a:bodyPr>
          <a:lstStyle/>
          <a:p>
            <a:r>
              <a:rPr lang="en-US" dirty="0" err="1" smtClean="0"/>
              <a:t>openoffice</a:t>
            </a:r>
            <a:r>
              <a:rPr lang="en-US" dirty="0" smtClean="0"/>
              <a:t> draw</a:t>
            </a:r>
            <a:endParaRPr lang="el-GR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642910" y="285728"/>
            <a:ext cx="7908814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4 - Εικόνα" descr="boxinggloves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702901">
            <a:off x="5196306" y="2269419"/>
            <a:ext cx="3300991" cy="2523749"/>
          </a:xfrm>
          <a:prstGeom prst="rect">
            <a:avLst/>
          </a:prstGeom>
        </p:spPr>
      </p:pic>
      <p:sp>
        <p:nvSpPr>
          <p:cNvPr id="6" name="5 - TextBox"/>
          <p:cNvSpPr txBox="1"/>
          <p:nvPr/>
        </p:nvSpPr>
        <p:spPr>
          <a:xfrm>
            <a:off x="785786" y="2643182"/>
            <a:ext cx="4889287" cy="107721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l-GR" sz="3200" dirty="0" smtClean="0"/>
              <a:t>Νικητής (σχεδόν </a:t>
            </a:r>
            <a:r>
              <a:rPr lang="el-GR" sz="3200" dirty="0" err="1" smtClean="0"/>
              <a:t>νοκάουτ</a:t>
            </a:r>
            <a:r>
              <a:rPr lang="el-GR" sz="3200" dirty="0" smtClean="0"/>
              <a:t>)</a:t>
            </a:r>
          </a:p>
          <a:p>
            <a:pPr algn="ctr"/>
            <a:r>
              <a:rPr lang="en-US" sz="3200" dirty="0" err="1" smtClean="0"/>
              <a:t>OpenOffice</a:t>
            </a:r>
            <a:r>
              <a:rPr lang="en-US" sz="3200" dirty="0" smtClean="0"/>
              <a:t> 2.4</a:t>
            </a:r>
            <a:endParaRPr lang="el-GR" sz="32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Τίτλος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3 - Υπότιτλος"/>
          <p:cNvSpPr>
            <a:spLocks noGrp="1"/>
          </p:cNvSpPr>
          <p:nvPr>
            <p:ph type="subTitle" idx="1"/>
          </p:nvPr>
        </p:nvSpPr>
        <p:spPr/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/>
          <a:lstStyle/>
          <a:p>
            <a:r>
              <a:rPr lang="el-GR" dirty="0" smtClean="0"/>
              <a:t>Τι γίνεται με τη συγγραφή κειμένων;</a:t>
            </a:r>
            <a:endParaRPr lang="el-GR" dirty="0"/>
          </a:p>
        </p:txBody>
      </p:sp>
      <p:grpSp>
        <p:nvGrpSpPr>
          <p:cNvPr id="8" name="7 - Ομάδα"/>
          <p:cNvGrpSpPr/>
          <p:nvPr/>
        </p:nvGrpSpPr>
        <p:grpSpPr>
          <a:xfrm>
            <a:off x="3214678" y="357166"/>
            <a:ext cx="2479613" cy="3714776"/>
            <a:chOff x="3214678" y="357166"/>
            <a:chExt cx="2479613" cy="3714776"/>
          </a:xfrm>
        </p:grpSpPr>
        <p:pic>
          <p:nvPicPr>
            <p:cNvPr id="6" name="5 - Εικόνα" descr="round card.jpg"/>
            <p:cNvPicPr>
              <a:picLocks noChangeAspect="1"/>
            </p:cNvPicPr>
            <p:nvPr/>
          </p:nvPicPr>
          <p:blipFill>
            <a:blip r:embed="rId4" cstate="email"/>
            <a:stretch>
              <a:fillRect/>
            </a:stretch>
          </p:blipFill>
          <p:spPr>
            <a:xfrm>
              <a:off x="3214678" y="357166"/>
              <a:ext cx="2479613" cy="3714776"/>
            </a:xfrm>
            <a:prstGeom prst="rect">
              <a:avLst/>
            </a:prstGeom>
          </p:spPr>
        </p:pic>
        <p:sp>
          <p:nvSpPr>
            <p:cNvPr id="7" name="6 - TextBox"/>
            <p:cNvSpPr txBox="1"/>
            <p:nvPr/>
          </p:nvSpPr>
          <p:spPr>
            <a:xfrm>
              <a:off x="3643306" y="820806"/>
              <a:ext cx="655949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600" dirty="0" smtClean="0"/>
                <a:t>5</a:t>
              </a:r>
              <a:endParaRPr lang="el-GR" sz="6600" dirty="0"/>
            </a:p>
          </p:txBody>
        </p:sp>
      </p:grpSp>
    </p:spTree>
  </p:cSld>
  <p:clrMapOvr>
    <a:masterClrMapping/>
  </p:clrMapOvr>
  <p:transition>
    <p:fade/>
    <p:sndAc>
      <p:stSnd>
        <p:snd r:embed="rId3" name="boxing_bell_multipl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14282" y="5786454"/>
            <a:ext cx="8686800" cy="766762"/>
          </a:xfrm>
        </p:spPr>
        <p:txBody>
          <a:bodyPr>
            <a:normAutofit/>
          </a:bodyPr>
          <a:lstStyle/>
          <a:p>
            <a:r>
              <a:rPr lang="el-GR" dirty="0" err="1" smtClean="0"/>
              <a:t>συγγραφη</a:t>
            </a:r>
            <a:r>
              <a:rPr lang="el-GR" dirty="0" smtClean="0"/>
              <a:t> </a:t>
            </a:r>
            <a:r>
              <a:rPr lang="el-GR" dirty="0" err="1" smtClean="0"/>
              <a:t>κειμενων</a:t>
            </a:r>
            <a:endParaRPr lang="el-GR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 bwMode="auto">
          <a:xfrm>
            <a:off x="571472" y="928670"/>
            <a:ext cx="5705475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- TextBox"/>
          <p:cNvSpPr txBox="1"/>
          <p:nvPr/>
        </p:nvSpPr>
        <p:spPr>
          <a:xfrm>
            <a:off x="214282" y="500042"/>
            <a:ext cx="50152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Openoffice</a:t>
            </a:r>
            <a:r>
              <a:rPr lang="en-US" dirty="0"/>
              <a:t> </a:t>
            </a:r>
            <a:r>
              <a:rPr lang="en-US" dirty="0" smtClean="0"/>
              <a:t>2.4: </a:t>
            </a:r>
            <a:r>
              <a:rPr lang="el-GR" dirty="0" smtClean="0"/>
              <a:t>Αυτόματη συμπλήρωση λέξεων</a:t>
            </a:r>
            <a:endParaRPr lang="el-GR" dirty="0"/>
          </a:p>
        </p:txBody>
      </p:sp>
      <p:sp>
        <p:nvSpPr>
          <p:cNvPr id="6" name="5 - TextBox"/>
          <p:cNvSpPr txBox="1"/>
          <p:nvPr/>
        </p:nvSpPr>
        <p:spPr>
          <a:xfrm>
            <a:off x="285720" y="1714488"/>
            <a:ext cx="20746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Διόρθωση λέξεων:</a:t>
            </a:r>
            <a:endParaRPr lang="el-GR" dirty="0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28662" y="2071678"/>
            <a:ext cx="3256252" cy="3753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000760" y="2500306"/>
            <a:ext cx="1809750" cy="192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- TextBox"/>
          <p:cNvSpPr txBox="1"/>
          <p:nvPr/>
        </p:nvSpPr>
        <p:spPr>
          <a:xfrm rot="20343798">
            <a:off x="308494" y="2936308"/>
            <a:ext cx="1309013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Word 2007</a:t>
            </a:r>
            <a:endParaRPr lang="el-GR" dirty="0"/>
          </a:p>
        </p:txBody>
      </p:sp>
      <p:sp>
        <p:nvSpPr>
          <p:cNvPr id="10" name="9 - TextBox"/>
          <p:cNvSpPr txBox="1"/>
          <p:nvPr/>
        </p:nvSpPr>
        <p:spPr>
          <a:xfrm rot="20310760">
            <a:off x="4366915" y="2938202"/>
            <a:ext cx="1680909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 err="1" smtClean="0"/>
              <a:t>Openoffice</a:t>
            </a:r>
            <a:r>
              <a:rPr lang="en-US" dirty="0" smtClean="0"/>
              <a:t> 2.4</a:t>
            </a:r>
            <a:endParaRPr lang="el-GR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Τίτλος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3 - Υπότιτλος"/>
          <p:cNvSpPr>
            <a:spLocks noGrp="1"/>
          </p:cNvSpPr>
          <p:nvPr>
            <p:ph type="subTitle" idx="1"/>
          </p:nvPr>
        </p:nvSpPr>
        <p:spPr/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/>
          <a:lstStyle/>
          <a:p>
            <a:r>
              <a:rPr lang="el-GR" dirty="0" smtClean="0"/>
              <a:t>Ποιες εφαρμογές περιλαμβάνονται;</a:t>
            </a:r>
            <a:endParaRPr lang="el-GR" dirty="0"/>
          </a:p>
        </p:txBody>
      </p:sp>
      <p:grpSp>
        <p:nvGrpSpPr>
          <p:cNvPr id="10" name="9 - Ομάδα"/>
          <p:cNvGrpSpPr/>
          <p:nvPr/>
        </p:nvGrpSpPr>
        <p:grpSpPr>
          <a:xfrm>
            <a:off x="3214678" y="357166"/>
            <a:ext cx="2479613" cy="3714776"/>
            <a:chOff x="3214678" y="357166"/>
            <a:chExt cx="2479613" cy="3714776"/>
          </a:xfrm>
        </p:grpSpPr>
        <p:pic>
          <p:nvPicPr>
            <p:cNvPr id="6" name="5 - Εικόνα" descr="round card.jpg"/>
            <p:cNvPicPr>
              <a:picLocks noChangeAspect="1"/>
            </p:cNvPicPr>
            <p:nvPr/>
          </p:nvPicPr>
          <p:blipFill>
            <a:blip r:embed="rId4" cstate="email"/>
            <a:stretch>
              <a:fillRect/>
            </a:stretch>
          </p:blipFill>
          <p:spPr>
            <a:xfrm>
              <a:off x="3214678" y="357166"/>
              <a:ext cx="2479613" cy="3714776"/>
            </a:xfrm>
            <a:prstGeom prst="rect">
              <a:avLst/>
            </a:prstGeom>
          </p:spPr>
        </p:pic>
        <p:sp>
          <p:nvSpPr>
            <p:cNvPr id="7" name="6 - TextBox"/>
            <p:cNvSpPr txBox="1"/>
            <p:nvPr/>
          </p:nvSpPr>
          <p:spPr>
            <a:xfrm>
              <a:off x="3643306" y="820806"/>
              <a:ext cx="655949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600" dirty="0" smtClean="0"/>
                <a:t>1</a:t>
              </a:r>
              <a:endParaRPr lang="el-GR" sz="6600" dirty="0"/>
            </a:p>
          </p:txBody>
        </p:sp>
      </p:grpSp>
    </p:spTree>
  </p:cSld>
  <p:clrMapOvr>
    <a:masterClrMapping/>
  </p:clrMapOvr>
  <p:transition>
    <p:fade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xing_bell_multipl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συγγραφη</a:t>
            </a:r>
            <a:r>
              <a:rPr lang="el-GR" dirty="0" smtClean="0"/>
              <a:t> </a:t>
            </a:r>
            <a:r>
              <a:rPr lang="el-GR" dirty="0" err="1" smtClean="0"/>
              <a:t>κειμενων</a:t>
            </a:r>
            <a:endParaRPr lang="el-GR" dirty="0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err="1" smtClean="0"/>
              <a:t>θησαυροσ</a:t>
            </a:r>
            <a:r>
              <a:rPr lang="el-GR" dirty="0" smtClean="0"/>
              <a:t> </a:t>
            </a:r>
            <a:r>
              <a:rPr lang="el-GR" dirty="0" err="1" smtClean="0"/>
              <a:t>λεξεων</a:t>
            </a:r>
            <a:endParaRPr lang="el-GR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80988" y="1328657"/>
            <a:ext cx="4291012" cy="3916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39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4648200" y="2169047"/>
            <a:ext cx="4289425" cy="2235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- TextBox"/>
          <p:cNvSpPr txBox="1"/>
          <p:nvPr/>
        </p:nvSpPr>
        <p:spPr>
          <a:xfrm rot="20343798">
            <a:off x="2523073" y="2436241"/>
            <a:ext cx="1309013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Word 2007</a:t>
            </a:r>
            <a:endParaRPr lang="el-GR" dirty="0"/>
          </a:p>
        </p:txBody>
      </p:sp>
      <p:sp>
        <p:nvSpPr>
          <p:cNvPr id="10" name="9 - TextBox"/>
          <p:cNvSpPr txBox="1"/>
          <p:nvPr/>
        </p:nvSpPr>
        <p:spPr>
          <a:xfrm rot="20310760">
            <a:off x="6581494" y="1795194"/>
            <a:ext cx="1680909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 err="1" smtClean="0"/>
              <a:t>Openoffice</a:t>
            </a:r>
            <a:r>
              <a:rPr lang="en-US" dirty="0" smtClean="0"/>
              <a:t> 2.4</a:t>
            </a:r>
            <a:endParaRPr lang="el-GR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συγγραφη</a:t>
            </a:r>
            <a:r>
              <a:rPr lang="el-GR" dirty="0" smtClean="0"/>
              <a:t> </a:t>
            </a:r>
            <a:r>
              <a:rPr lang="el-GR" dirty="0" err="1" smtClean="0"/>
              <a:t>κειμενων</a:t>
            </a:r>
            <a:endParaRPr lang="el-GR" dirty="0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err="1" smtClean="0"/>
              <a:t>μεταφρασεισ</a:t>
            </a:r>
            <a:endParaRPr lang="el-GR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6215074" y="1285860"/>
            <a:ext cx="2071702" cy="534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3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00034" y="1571612"/>
            <a:ext cx="5464580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- TextBox"/>
          <p:cNvSpPr txBox="1"/>
          <p:nvPr/>
        </p:nvSpPr>
        <p:spPr>
          <a:xfrm rot="20343798">
            <a:off x="379933" y="2579117"/>
            <a:ext cx="1309013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Word 2007</a:t>
            </a:r>
            <a:endParaRPr lang="el-GR" dirty="0"/>
          </a:p>
        </p:txBody>
      </p:sp>
      <p:pic>
        <p:nvPicPr>
          <p:cNvPr id="12" name="11 - Εικόνα" descr="boxinggloves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4897099" flipH="1">
            <a:off x="195646" y="2126544"/>
            <a:ext cx="3300991" cy="2523749"/>
          </a:xfrm>
          <a:prstGeom prst="rect">
            <a:avLst/>
          </a:prstGeom>
        </p:spPr>
      </p:pic>
      <p:sp>
        <p:nvSpPr>
          <p:cNvPr id="13" name="12 - TextBox"/>
          <p:cNvSpPr txBox="1"/>
          <p:nvPr/>
        </p:nvSpPr>
        <p:spPr>
          <a:xfrm>
            <a:off x="3000364" y="3214686"/>
            <a:ext cx="4453591" cy="156966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l-GR" sz="4800" dirty="0" smtClean="0"/>
              <a:t>Νικητής</a:t>
            </a:r>
          </a:p>
          <a:p>
            <a:pPr algn="ctr"/>
            <a:r>
              <a:rPr lang="en-US" sz="4800" dirty="0" smtClean="0"/>
              <a:t>Microsoft Office</a:t>
            </a:r>
            <a:endParaRPr lang="el-GR" sz="4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Τίτλος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3 - Υπότιτλος"/>
          <p:cNvSpPr>
            <a:spLocks noGrp="1"/>
          </p:cNvSpPr>
          <p:nvPr>
            <p:ph type="subTitle" idx="1"/>
          </p:nvPr>
        </p:nvSpPr>
        <p:spPr/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/>
          <a:lstStyle/>
          <a:p>
            <a:r>
              <a:rPr lang="el-GR" dirty="0" smtClean="0"/>
              <a:t>Παρουσιάσεις στην τάξη; Πως μπορώ να τις διανείμω;</a:t>
            </a:r>
            <a:endParaRPr lang="el-GR" dirty="0"/>
          </a:p>
        </p:txBody>
      </p:sp>
      <p:grpSp>
        <p:nvGrpSpPr>
          <p:cNvPr id="8" name="7 - Ομάδα"/>
          <p:cNvGrpSpPr/>
          <p:nvPr/>
        </p:nvGrpSpPr>
        <p:grpSpPr>
          <a:xfrm>
            <a:off x="3214678" y="357166"/>
            <a:ext cx="2479613" cy="3714776"/>
            <a:chOff x="3214678" y="357166"/>
            <a:chExt cx="2479613" cy="3714776"/>
          </a:xfrm>
        </p:grpSpPr>
        <p:pic>
          <p:nvPicPr>
            <p:cNvPr id="6" name="5 - Εικόνα" descr="round card.jpg"/>
            <p:cNvPicPr>
              <a:picLocks noChangeAspect="1"/>
            </p:cNvPicPr>
            <p:nvPr/>
          </p:nvPicPr>
          <p:blipFill>
            <a:blip r:embed="rId4" cstate="email"/>
            <a:stretch>
              <a:fillRect/>
            </a:stretch>
          </p:blipFill>
          <p:spPr>
            <a:xfrm>
              <a:off x="3214678" y="357166"/>
              <a:ext cx="2479613" cy="3714776"/>
            </a:xfrm>
            <a:prstGeom prst="rect">
              <a:avLst/>
            </a:prstGeom>
          </p:spPr>
        </p:pic>
        <p:sp>
          <p:nvSpPr>
            <p:cNvPr id="7" name="6 - TextBox"/>
            <p:cNvSpPr txBox="1"/>
            <p:nvPr/>
          </p:nvSpPr>
          <p:spPr>
            <a:xfrm>
              <a:off x="3643306" y="820806"/>
              <a:ext cx="655949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6600" dirty="0"/>
                <a:t>6</a:t>
              </a:r>
            </a:p>
          </p:txBody>
        </p:sp>
      </p:grpSp>
    </p:spTree>
  </p:cSld>
  <p:clrMapOvr>
    <a:masterClrMapping/>
  </p:clrMapOvr>
  <p:transition>
    <p:fade/>
    <p:sndAc>
      <p:stSnd>
        <p:snd r:embed="rId3" name="boxing_bell_multipl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Παρουσιασεισ</a:t>
            </a:r>
            <a:r>
              <a:rPr lang="el-GR" dirty="0" smtClean="0"/>
              <a:t> </a:t>
            </a:r>
            <a:r>
              <a:rPr lang="el-GR" dirty="0" err="1" smtClean="0"/>
              <a:t>μαθηματων</a:t>
            </a:r>
            <a:endParaRPr lang="el-GR" dirty="0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Powerpoint</a:t>
            </a:r>
            <a:r>
              <a:rPr lang="en-US" dirty="0" smtClean="0"/>
              <a:t> 2007</a:t>
            </a:r>
            <a:endParaRPr lang="el-GR" dirty="0"/>
          </a:p>
        </p:txBody>
      </p:sp>
      <p:sp>
        <p:nvSpPr>
          <p:cNvPr id="7" name="6 - Θέση κειμένου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n-US" dirty="0" smtClean="0"/>
              <a:t>impress 2.4</a:t>
            </a:r>
            <a:endParaRPr lang="el-GR" dirty="0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l-GR" dirty="0" smtClean="0"/>
              <a:t>Εξαγωγή ως </a:t>
            </a:r>
            <a:r>
              <a:rPr lang="en-US" dirty="0" smtClean="0"/>
              <a:t>PDF</a:t>
            </a:r>
          </a:p>
          <a:p>
            <a:r>
              <a:rPr lang="el-GR" dirty="0" smtClean="0"/>
              <a:t>Πακέτο για </a:t>
            </a:r>
            <a:r>
              <a:rPr lang="en-US" dirty="0" smtClean="0"/>
              <a:t>CD</a:t>
            </a:r>
          </a:p>
          <a:p>
            <a:r>
              <a:rPr lang="el-GR" dirty="0" smtClean="0"/>
              <a:t>Αυτόνομος </a:t>
            </a:r>
            <a:r>
              <a:rPr lang="en-US" dirty="0" smtClean="0"/>
              <a:t>player</a:t>
            </a:r>
          </a:p>
          <a:p>
            <a:r>
              <a:rPr lang="el-GR" dirty="0" smtClean="0"/>
              <a:t>Εξαγωγή ως </a:t>
            </a:r>
            <a:r>
              <a:rPr lang="en-US" dirty="0" smtClean="0"/>
              <a:t>ODP</a:t>
            </a:r>
            <a:endParaRPr lang="el-GR" dirty="0" smtClean="0"/>
          </a:p>
          <a:p>
            <a:r>
              <a:rPr lang="el-GR" dirty="0" smtClean="0"/>
              <a:t>Εξαγωγή ως </a:t>
            </a:r>
            <a:r>
              <a:rPr lang="en-US" dirty="0" smtClean="0"/>
              <a:t>HTML</a:t>
            </a:r>
            <a:endParaRPr lang="el-GR" dirty="0"/>
          </a:p>
        </p:txBody>
      </p:sp>
      <p:sp>
        <p:nvSpPr>
          <p:cNvPr id="8" name="7 - Θέση περιεχομένου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l-GR" dirty="0" smtClean="0"/>
              <a:t>Εξαγωγή ως </a:t>
            </a:r>
            <a:r>
              <a:rPr lang="en-US" dirty="0" smtClean="0"/>
              <a:t>Flash (</a:t>
            </a:r>
            <a:r>
              <a:rPr lang="el-GR" dirty="0" smtClean="0"/>
              <a:t>χωρίς </a:t>
            </a:r>
            <a:r>
              <a:rPr lang="en-US" dirty="0" smtClean="0"/>
              <a:t>links)</a:t>
            </a:r>
          </a:p>
          <a:p>
            <a:r>
              <a:rPr lang="el-GR" dirty="0" smtClean="0"/>
              <a:t>Εξαγωγή ως </a:t>
            </a:r>
            <a:r>
              <a:rPr lang="en-US" dirty="0" smtClean="0"/>
              <a:t>PDF</a:t>
            </a:r>
          </a:p>
          <a:p>
            <a:r>
              <a:rPr lang="el-GR" dirty="0" smtClean="0"/>
              <a:t>Εξαγωγή ως </a:t>
            </a:r>
            <a:r>
              <a:rPr lang="en-US" dirty="0" smtClean="0"/>
              <a:t>PPT</a:t>
            </a:r>
          </a:p>
          <a:p>
            <a:r>
              <a:rPr lang="el-GR" dirty="0" smtClean="0"/>
              <a:t>Εξαγωγή ως </a:t>
            </a:r>
            <a:r>
              <a:rPr lang="en-US" dirty="0" smtClean="0"/>
              <a:t>HTML</a:t>
            </a:r>
            <a:endParaRPr lang="el-GR" dirty="0" smtClean="0"/>
          </a:p>
        </p:txBody>
      </p:sp>
      <p:pic>
        <p:nvPicPr>
          <p:cNvPr id="9" name="8 - Εικόνα" descr="boxingglove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702901">
            <a:off x="5410620" y="2197982"/>
            <a:ext cx="3300991" cy="2523749"/>
          </a:xfrm>
          <a:prstGeom prst="rect">
            <a:avLst/>
          </a:prstGeom>
        </p:spPr>
      </p:pic>
      <p:pic>
        <p:nvPicPr>
          <p:cNvPr id="10" name="9 - Εικόνα" descr="boxingglove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897099" flipH="1">
            <a:off x="195646" y="2126544"/>
            <a:ext cx="3300991" cy="2523749"/>
          </a:xfrm>
          <a:prstGeom prst="rect">
            <a:avLst/>
          </a:prstGeom>
        </p:spPr>
      </p:pic>
      <p:sp>
        <p:nvSpPr>
          <p:cNvPr id="11" name="10 - TextBox"/>
          <p:cNvSpPr txBox="1"/>
          <p:nvPr/>
        </p:nvSpPr>
        <p:spPr>
          <a:xfrm>
            <a:off x="3000364" y="3214686"/>
            <a:ext cx="2642263" cy="83099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l-GR" sz="4800" dirty="0" smtClean="0"/>
              <a:t>Ισοπαλία</a:t>
            </a:r>
            <a:endParaRPr lang="el-GR" sz="4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Τίτλος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3 - Υπότιτλος"/>
          <p:cNvSpPr>
            <a:spLocks noGrp="1"/>
          </p:cNvSpPr>
          <p:nvPr>
            <p:ph type="subTitle" idx="1"/>
          </p:nvPr>
        </p:nvSpPr>
        <p:spPr/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/>
          <a:lstStyle/>
          <a:p>
            <a:r>
              <a:rPr lang="el-GR" dirty="0" smtClean="0"/>
              <a:t>Κι αν θέλω να δημοσιεύσω τη δουλειά μου στο Διαδίκτυο;</a:t>
            </a:r>
            <a:endParaRPr lang="el-GR" dirty="0"/>
          </a:p>
        </p:txBody>
      </p:sp>
      <p:grpSp>
        <p:nvGrpSpPr>
          <p:cNvPr id="8" name="7 - Ομάδα"/>
          <p:cNvGrpSpPr/>
          <p:nvPr/>
        </p:nvGrpSpPr>
        <p:grpSpPr>
          <a:xfrm>
            <a:off x="3214678" y="357166"/>
            <a:ext cx="2479613" cy="3714776"/>
            <a:chOff x="3214678" y="357166"/>
            <a:chExt cx="2479613" cy="3714776"/>
          </a:xfrm>
        </p:grpSpPr>
        <p:pic>
          <p:nvPicPr>
            <p:cNvPr id="6" name="5 - Εικόνα" descr="round card.jpg"/>
            <p:cNvPicPr>
              <a:picLocks noChangeAspect="1"/>
            </p:cNvPicPr>
            <p:nvPr/>
          </p:nvPicPr>
          <p:blipFill>
            <a:blip r:embed="rId4" cstate="email"/>
            <a:stretch>
              <a:fillRect/>
            </a:stretch>
          </p:blipFill>
          <p:spPr>
            <a:xfrm>
              <a:off x="3214678" y="357166"/>
              <a:ext cx="2479613" cy="3714776"/>
            </a:xfrm>
            <a:prstGeom prst="rect">
              <a:avLst/>
            </a:prstGeom>
          </p:spPr>
        </p:pic>
        <p:sp>
          <p:nvSpPr>
            <p:cNvPr id="7" name="6 - TextBox"/>
            <p:cNvSpPr txBox="1"/>
            <p:nvPr/>
          </p:nvSpPr>
          <p:spPr>
            <a:xfrm>
              <a:off x="3643306" y="820806"/>
              <a:ext cx="655949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6600" dirty="0" smtClean="0"/>
                <a:t>7</a:t>
              </a:r>
              <a:endParaRPr lang="el-GR" sz="6600" dirty="0"/>
            </a:p>
          </p:txBody>
        </p:sp>
      </p:grpSp>
    </p:spTree>
  </p:cSld>
  <p:clrMapOvr>
    <a:masterClrMapping/>
  </p:clrMapOvr>
  <p:transition>
    <p:fade/>
    <p:sndAc>
      <p:stSnd>
        <p:snd r:embed="rId3" name="boxing_bell_multipl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εξαγωγη</a:t>
            </a:r>
            <a:r>
              <a:rPr lang="el-GR" dirty="0" smtClean="0"/>
              <a:t> </a:t>
            </a:r>
            <a:r>
              <a:rPr lang="en-US" dirty="0" smtClean="0"/>
              <a:t>html</a:t>
            </a:r>
            <a:endParaRPr lang="el-GR" dirty="0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powerpoint</a:t>
            </a:r>
            <a:r>
              <a:rPr lang="en-US" dirty="0" smtClean="0"/>
              <a:t> 2007</a:t>
            </a:r>
            <a:endParaRPr lang="el-GR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n-US" dirty="0" smtClean="0"/>
              <a:t>impress 2.4</a:t>
            </a:r>
            <a:endParaRPr lang="el-GR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tretch>
            <a:fillRect/>
          </a:stretch>
        </p:blipFill>
        <p:spPr bwMode="auto">
          <a:xfrm>
            <a:off x="280988" y="1855237"/>
            <a:ext cx="4291012" cy="286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1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/>
          <a:stretch>
            <a:fillRect/>
          </a:stretch>
        </p:blipFill>
        <p:spPr bwMode="auto">
          <a:xfrm>
            <a:off x="4648200" y="1922465"/>
            <a:ext cx="4289425" cy="27289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8 - Εικόνα" descr="boxinggloves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702901">
            <a:off x="4910554" y="2269419"/>
            <a:ext cx="3300991" cy="2523749"/>
          </a:xfrm>
          <a:prstGeom prst="rect">
            <a:avLst/>
          </a:prstGeom>
        </p:spPr>
      </p:pic>
      <p:sp>
        <p:nvSpPr>
          <p:cNvPr id="10" name="9 - TextBox"/>
          <p:cNvSpPr txBox="1"/>
          <p:nvPr/>
        </p:nvSpPr>
        <p:spPr>
          <a:xfrm>
            <a:off x="785786" y="2643182"/>
            <a:ext cx="4320543" cy="156966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l-GR" sz="4800" dirty="0" smtClean="0"/>
              <a:t>Νικητής</a:t>
            </a:r>
          </a:p>
          <a:p>
            <a:pPr algn="ctr"/>
            <a:r>
              <a:rPr lang="en-US" sz="4800" dirty="0" err="1" smtClean="0"/>
              <a:t>OpenOffice</a:t>
            </a:r>
            <a:r>
              <a:rPr lang="en-US" sz="4800" dirty="0" smtClean="0"/>
              <a:t> 2.4</a:t>
            </a:r>
            <a:endParaRPr lang="el-GR" sz="4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Τίτλος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3 - Υπότιτλος"/>
          <p:cNvSpPr>
            <a:spLocks noGrp="1"/>
          </p:cNvSpPr>
          <p:nvPr>
            <p:ph type="subTitle" idx="1"/>
          </p:nvPr>
        </p:nvSpPr>
        <p:spPr/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/>
          <a:lstStyle/>
          <a:p>
            <a:r>
              <a:rPr lang="el-GR" dirty="0" smtClean="0"/>
              <a:t>Βαριέμαι να σχεδιάζω απ’ την αρχή. Υπάρχει κάτι έτοιμο;</a:t>
            </a:r>
            <a:endParaRPr lang="el-GR" dirty="0"/>
          </a:p>
        </p:txBody>
      </p:sp>
      <p:grpSp>
        <p:nvGrpSpPr>
          <p:cNvPr id="2" name="7 - Ομάδα"/>
          <p:cNvGrpSpPr/>
          <p:nvPr/>
        </p:nvGrpSpPr>
        <p:grpSpPr>
          <a:xfrm>
            <a:off x="3214678" y="357166"/>
            <a:ext cx="2479613" cy="3714776"/>
            <a:chOff x="3214678" y="357166"/>
            <a:chExt cx="2479613" cy="3714776"/>
          </a:xfrm>
        </p:grpSpPr>
        <p:pic>
          <p:nvPicPr>
            <p:cNvPr id="6" name="5 - Εικόνα" descr="round card.jpg"/>
            <p:cNvPicPr>
              <a:picLocks noChangeAspect="1"/>
            </p:cNvPicPr>
            <p:nvPr/>
          </p:nvPicPr>
          <p:blipFill>
            <a:blip r:embed="rId4" cstate="email"/>
            <a:stretch>
              <a:fillRect/>
            </a:stretch>
          </p:blipFill>
          <p:spPr>
            <a:xfrm>
              <a:off x="3214678" y="357166"/>
              <a:ext cx="2479613" cy="3714776"/>
            </a:xfrm>
            <a:prstGeom prst="rect">
              <a:avLst/>
            </a:prstGeom>
          </p:spPr>
        </p:pic>
        <p:sp>
          <p:nvSpPr>
            <p:cNvPr id="7" name="6 - TextBox"/>
            <p:cNvSpPr txBox="1"/>
            <p:nvPr/>
          </p:nvSpPr>
          <p:spPr>
            <a:xfrm>
              <a:off x="3643306" y="820806"/>
              <a:ext cx="655949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6600" dirty="0"/>
                <a:t>8</a:t>
              </a:r>
            </a:p>
          </p:txBody>
        </p:sp>
      </p:grpSp>
    </p:spTree>
  </p:cSld>
  <p:clrMapOvr>
    <a:masterClrMapping/>
  </p:clrMapOvr>
  <p:transition>
    <p:fade/>
    <p:sndAc>
      <p:stSnd>
        <p:snd r:embed="rId3" name="boxing_bell_multipl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CLIPART</a:t>
            </a:r>
            <a:endParaRPr lang="el-GR" dirty="0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office.microsoft.com</a:t>
            </a:r>
            <a:endParaRPr lang="el-GR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80988" y="1761038"/>
            <a:ext cx="4291012" cy="3051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7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648200" y="2054777"/>
            <a:ext cx="4289425" cy="2464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9 - Εικόνα" descr="boxinggloves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4897099" flipH="1">
            <a:off x="481398" y="2126544"/>
            <a:ext cx="3300991" cy="2523749"/>
          </a:xfrm>
          <a:prstGeom prst="rect">
            <a:avLst/>
          </a:prstGeom>
        </p:spPr>
      </p:pic>
      <p:sp>
        <p:nvSpPr>
          <p:cNvPr id="11" name="10 - TextBox"/>
          <p:cNvSpPr txBox="1"/>
          <p:nvPr/>
        </p:nvSpPr>
        <p:spPr>
          <a:xfrm>
            <a:off x="3286116" y="3214686"/>
            <a:ext cx="5483361" cy="120032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l-GR" sz="3600" dirty="0" smtClean="0"/>
              <a:t>Νικητής</a:t>
            </a:r>
            <a:r>
              <a:rPr lang="en-US" sz="3600" dirty="0" smtClean="0"/>
              <a:t> (</a:t>
            </a:r>
            <a:r>
              <a:rPr lang="el-GR" sz="3600" dirty="0" smtClean="0"/>
              <a:t>σχεδόν </a:t>
            </a:r>
            <a:r>
              <a:rPr lang="el-GR" sz="3600" dirty="0" err="1" smtClean="0"/>
              <a:t>νοκάουτ</a:t>
            </a:r>
            <a:r>
              <a:rPr lang="el-GR" sz="3600" dirty="0" smtClean="0"/>
              <a:t>)</a:t>
            </a:r>
          </a:p>
          <a:p>
            <a:pPr algn="ctr"/>
            <a:r>
              <a:rPr lang="en-US" sz="3600" dirty="0" smtClean="0"/>
              <a:t>Microsoft Office</a:t>
            </a:r>
            <a:endParaRPr lang="el-GR" sz="36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Τίτλος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3 - Υπότιτλος"/>
          <p:cNvSpPr>
            <a:spLocks noGrp="1"/>
          </p:cNvSpPr>
          <p:nvPr>
            <p:ph type="subTitle" idx="1"/>
          </p:nvPr>
        </p:nvSpPr>
        <p:spPr>
          <a:xfrm>
            <a:off x="357158" y="4000504"/>
            <a:ext cx="8458200" cy="914400"/>
          </a:xfrm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/>
          <a:lstStyle/>
          <a:p>
            <a:r>
              <a:rPr lang="el-GR" dirty="0" smtClean="0"/>
              <a:t>Επίσης βαριέμαι να διαμορφώνω τα έγγραφα απ’ την αρχή. Υπάρχει κάτι έτοιμο;</a:t>
            </a:r>
            <a:endParaRPr lang="el-GR" dirty="0"/>
          </a:p>
        </p:txBody>
      </p:sp>
      <p:grpSp>
        <p:nvGrpSpPr>
          <p:cNvPr id="2" name="7 - Ομάδα"/>
          <p:cNvGrpSpPr/>
          <p:nvPr/>
        </p:nvGrpSpPr>
        <p:grpSpPr>
          <a:xfrm>
            <a:off x="3214678" y="357166"/>
            <a:ext cx="2479613" cy="3714776"/>
            <a:chOff x="3214678" y="357166"/>
            <a:chExt cx="2479613" cy="3714776"/>
          </a:xfrm>
        </p:grpSpPr>
        <p:pic>
          <p:nvPicPr>
            <p:cNvPr id="6" name="5 - Εικόνα" descr="round card.jpg"/>
            <p:cNvPicPr>
              <a:picLocks noChangeAspect="1"/>
            </p:cNvPicPr>
            <p:nvPr/>
          </p:nvPicPr>
          <p:blipFill>
            <a:blip r:embed="rId4" cstate="email"/>
            <a:stretch>
              <a:fillRect/>
            </a:stretch>
          </p:blipFill>
          <p:spPr>
            <a:xfrm>
              <a:off x="3214678" y="357166"/>
              <a:ext cx="2479613" cy="3714776"/>
            </a:xfrm>
            <a:prstGeom prst="rect">
              <a:avLst/>
            </a:prstGeom>
          </p:spPr>
        </p:pic>
        <p:sp>
          <p:nvSpPr>
            <p:cNvPr id="7" name="6 - TextBox"/>
            <p:cNvSpPr txBox="1"/>
            <p:nvPr/>
          </p:nvSpPr>
          <p:spPr>
            <a:xfrm>
              <a:off x="3643306" y="820806"/>
              <a:ext cx="655949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6600" dirty="0" smtClean="0"/>
                <a:t>9</a:t>
              </a:r>
              <a:endParaRPr lang="el-GR" sz="6600" dirty="0"/>
            </a:p>
          </p:txBody>
        </p:sp>
      </p:grpSp>
    </p:spTree>
  </p:cSld>
  <p:clrMapOvr>
    <a:masterClrMapping/>
  </p:clrMapOvr>
  <p:transition>
    <p:fade/>
    <p:sndAc>
      <p:stSnd>
        <p:snd r:embed="rId3" name="boxing_bell_multipl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προτυπα</a:t>
            </a:r>
            <a:r>
              <a:rPr lang="el-GR" dirty="0" smtClean="0"/>
              <a:t> (</a:t>
            </a:r>
            <a:r>
              <a:rPr lang="en-US" dirty="0" smtClean="0"/>
              <a:t>templates)</a:t>
            </a:r>
            <a:endParaRPr lang="el-GR" dirty="0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office.microsoft.com (</a:t>
            </a:r>
            <a:r>
              <a:rPr lang="el-GR" dirty="0" err="1" smtClean="0"/>
              <a:t>εξελληνισμενα</a:t>
            </a:r>
            <a:r>
              <a:rPr lang="el-GR" dirty="0" smtClean="0"/>
              <a:t>)</a:t>
            </a:r>
            <a:endParaRPr lang="el-GR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sun professional template pack (</a:t>
            </a:r>
            <a:r>
              <a:rPr lang="el-GR" dirty="0" err="1" smtClean="0"/>
              <a:t>μονον</a:t>
            </a:r>
            <a:r>
              <a:rPr lang="el-GR" dirty="0" smtClean="0"/>
              <a:t> </a:t>
            </a:r>
            <a:r>
              <a:rPr lang="el-GR" dirty="0" err="1" smtClean="0"/>
              <a:t>αγγλικα</a:t>
            </a:r>
            <a:r>
              <a:rPr lang="el-GR" dirty="0" smtClean="0"/>
              <a:t>)</a:t>
            </a:r>
            <a:endParaRPr lang="el-GR" dirty="0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80988" y="1692407"/>
            <a:ext cx="4291012" cy="31890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1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648200" y="1927893"/>
            <a:ext cx="4289425" cy="2718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εφαρμογεσ</a:t>
            </a:r>
            <a:r>
              <a:rPr lang="el-GR" dirty="0" smtClean="0"/>
              <a:t> </a:t>
            </a:r>
            <a:r>
              <a:rPr lang="el-GR" dirty="0" err="1" smtClean="0"/>
              <a:t>σουιτασ</a:t>
            </a:r>
            <a:endParaRPr lang="el-GR" dirty="0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microsoft</a:t>
            </a:r>
            <a:r>
              <a:rPr lang="en-US" dirty="0" smtClean="0"/>
              <a:t> office 2007</a:t>
            </a:r>
            <a:endParaRPr lang="el-GR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214811" y="666750"/>
            <a:ext cx="4722456" cy="639762"/>
          </a:xfrm>
        </p:spPr>
        <p:txBody>
          <a:bodyPr/>
          <a:lstStyle/>
          <a:p>
            <a:r>
              <a:rPr lang="en-US" dirty="0" err="1" smtClean="0"/>
              <a:t>openoffice</a:t>
            </a:r>
            <a:r>
              <a:rPr lang="en-US" dirty="0" smtClean="0"/>
              <a:t> 2.4</a:t>
            </a:r>
            <a:endParaRPr lang="el-GR" dirty="0"/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3790490" cy="3941763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Word 2007</a:t>
            </a:r>
          </a:p>
          <a:p>
            <a:r>
              <a:rPr lang="en-US" dirty="0" smtClean="0"/>
              <a:t>Excel 2007</a:t>
            </a:r>
          </a:p>
          <a:p>
            <a:r>
              <a:rPr lang="en-US" dirty="0" err="1" smtClean="0"/>
              <a:t>Powerpoint</a:t>
            </a:r>
            <a:r>
              <a:rPr lang="en-US" dirty="0" smtClean="0"/>
              <a:t> 2007</a:t>
            </a:r>
          </a:p>
          <a:p>
            <a:r>
              <a:rPr lang="en-US" dirty="0" smtClean="0"/>
              <a:t>OneNote 2007</a:t>
            </a:r>
            <a:endParaRPr lang="el-GR" dirty="0" smtClean="0"/>
          </a:p>
          <a:p>
            <a:r>
              <a:rPr lang="en-US" dirty="0" smtClean="0"/>
              <a:t>Document Imaging (OCR)</a:t>
            </a:r>
          </a:p>
          <a:p>
            <a:r>
              <a:rPr lang="en-US" dirty="0" smtClean="0"/>
              <a:t>Picture Manager</a:t>
            </a:r>
          </a:p>
          <a:p>
            <a:endParaRPr lang="el-GR" dirty="0" smtClean="0"/>
          </a:p>
          <a:p>
            <a:pPr>
              <a:buNone/>
            </a:pPr>
            <a:r>
              <a:rPr lang="el-GR" dirty="0" smtClean="0"/>
              <a:t>__________________</a:t>
            </a:r>
          </a:p>
          <a:p>
            <a:pPr>
              <a:buNone/>
            </a:pPr>
            <a:r>
              <a:rPr lang="el-GR" dirty="0" smtClean="0"/>
              <a:t>Κόστος 107€</a:t>
            </a:r>
            <a:endParaRPr lang="el-GR" dirty="0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500562" y="1316037"/>
            <a:ext cx="4436704" cy="3941763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Writer</a:t>
            </a:r>
            <a:r>
              <a:rPr lang="el-GR" dirty="0" smtClean="0"/>
              <a:t> (επεξεργασία κειμένων)</a:t>
            </a:r>
            <a:endParaRPr lang="en-US" dirty="0" smtClean="0"/>
          </a:p>
          <a:p>
            <a:r>
              <a:rPr lang="en-US" dirty="0" smtClean="0"/>
              <a:t>Calc</a:t>
            </a:r>
            <a:r>
              <a:rPr lang="el-GR" dirty="0" smtClean="0"/>
              <a:t> (υπολογιστικά φύλλα)</a:t>
            </a:r>
            <a:endParaRPr lang="en-US" dirty="0" smtClean="0"/>
          </a:p>
          <a:p>
            <a:r>
              <a:rPr lang="en-US" dirty="0" smtClean="0"/>
              <a:t>Impress</a:t>
            </a:r>
            <a:r>
              <a:rPr lang="el-GR" dirty="0" smtClean="0"/>
              <a:t> (παρουσιάσεις)</a:t>
            </a:r>
            <a:endParaRPr lang="en-US" dirty="0" smtClean="0"/>
          </a:p>
          <a:p>
            <a:r>
              <a:rPr lang="en-US" dirty="0" smtClean="0"/>
              <a:t>Draw</a:t>
            </a:r>
            <a:r>
              <a:rPr lang="el-GR" dirty="0" smtClean="0"/>
              <a:t> (διανυσματική σχεδίαση)</a:t>
            </a:r>
            <a:endParaRPr lang="en-US" dirty="0" smtClean="0"/>
          </a:p>
          <a:p>
            <a:r>
              <a:rPr lang="en-US" dirty="0" smtClean="0"/>
              <a:t>Math</a:t>
            </a:r>
            <a:r>
              <a:rPr lang="el-GR" dirty="0" smtClean="0"/>
              <a:t> (συγγραφή εξισώσεων)</a:t>
            </a:r>
            <a:endParaRPr lang="en-US" dirty="0" smtClean="0"/>
          </a:p>
          <a:p>
            <a:r>
              <a:rPr lang="en-US" dirty="0" smtClean="0"/>
              <a:t>Base (</a:t>
            </a:r>
            <a:r>
              <a:rPr lang="el-GR" dirty="0" smtClean="0"/>
              <a:t>βάση δεδομένων)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l-GR" dirty="0" smtClean="0"/>
              <a:t>________________________</a:t>
            </a:r>
          </a:p>
          <a:p>
            <a:pPr>
              <a:buNone/>
            </a:pPr>
            <a:r>
              <a:rPr lang="el-GR" dirty="0" smtClean="0"/>
              <a:t>Κόστος 0€</a:t>
            </a:r>
            <a:endParaRPr lang="el-GR" dirty="0"/>
          </a:p>
        </p:txBody>
      </p:sp>
      <p:pic>
        <p:nvPicPr>
          <p:cNvPr id="7" name="6 - Εικόνα" descr="boxingglove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702901">
            <a:off x="4910554" y="2269419"/>
            <a:ext cx="3300991" cy="2523749"/>
          </a:xfrm>
          <a:prstGeom prst="rect">
            <a:avLst/>
          </a:prstGeom>
        </p:spPr>
      </p:pic>
      <p:sp>
        <p:nvSpPr>
          <p:cNvPr id="8" name="7 - TextBox"/>
          <p:cNvSpPr txBox="1"/>
          <p:nvPr/>
        </p:nvSpPr>
        <p:spPr>
          <a:xfrm>
            <a:off x="785786" y="2643182"/>
            <a:ext cx="4320543" cy="156966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l-GR" sz="4800" dirty="0" smtClean="0"/>
              <a:t>Νικητής</a:t>
            </a:r>
          </a:p>
          <a:p>
            <a:pPr algn="ctr"/>
            <a:r>
              <a:rPr lang="en-US" sz="4800" dirty="0" err="1" smtClean="0"/>
              <a:t>OpenOffice</a:t>
            </a:r>
            <a:r>
              <a:rPr lang="en-US" sz="4800" dirty="0" smtClean="0"/>
              <a:t> 2.4</a:t>
            </a:r>
            <a:endParaRPr lang="el-GR" sz="4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θεματα</a:t>
            </a:r>
            <a:endParaRPr lang="el-GR" dirty="0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err="1" smtClean="0"/>
              <a:t>θεματα</a:t>
            </a:r>
            <a:r>
              <a:rPr lang="el-GR" dirty="0" smtClean="0"/>
              <a:t> σε </a:t>
            </a:r>
            <a:r>
              <a:rPr lang="el-GR" dirty="0" err="1" smtClean="0"/>
              <a:t>επιπεδο</a:t>
            </a:r>
            <a:r>
              <a:rPr lang="el-GR" dirty="0" smtClean="0"/>
              <a:t> </a:t>
            </a:r>
            <a:r>
              <a:rPr lang="el-GR" dirty="0" err="1" smtClean="0"/>
              <a:t>εγγραφου</a:t>
            </a:r>
            <a:r>
              <a:rPr lang="el-GR" dirty="0" smtClean="0"/>
              <a:t> ΚΑΙ ΚΑΤΩ</a:t>
            </a:r>
            <a:endParaRPr lang="el-GR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5000628" y="666750"/>
            <a:ext cx="3936638" cy="639762"/>
          </a:xfrm>
        </p:spPr>
        <p:txBody>
          <a:bodyPr>
            <a:normAutofit/>
          </a:bodyPr>
          <a:lstStyle/>
          <a:p>
            <a:r>
              <a:rPr lang="el-GR" dirty="0" err="1" smtClean="0"/>
              <a:t>θεματα</a:t>
            </a:r>
            <a:r>
              <a:rPr lang="el-GR" dirty="0" smtClean="0"/>
              <a:t> σε </a:t>
            </a:r>
            <a:r>
              <a:rPr lang="el-GR" dirty="0" err="1" smtClean="0"/>
              <a:t>επιπεδο</a:t>
            </a:r>
            <a:r>
              <a:rPr lang="el-GR" dirty="0" smtClean="0"/>
              <a:t> </a:t>
            </a:r>
            <a:r>
              <a:rPr lang="el-GR" dirty="0" err="1" smtClean="0"/>
              <a:t>παραγραφου</a:t>
            </a:r>
            <a:endParaRPr lang="el-GR" dirty="0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14282" y="2214554"/>
            <a:ext cx="5295114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5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143636" y="1500174"/>
            <a:ext cx="2286000" cy="359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8 - Εικόνα" descr="boxinggloves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4897099" flipH="1">
            <a:off x="838588" y="2126543"/>
            <a:ext cx="3300991" cy="2523749"/>
          </a:xfrm>
          <a:prstGeom prst="rect">
            <a:avLst/>
          </a:prstGeom>
        </p:spPr>
      </p:pic>
      <p:sp>
        <p:nvSpPr>
          <p:cNvPr id="10" name="9 - TextBox"/>
          <p:cNvSpPr txBox="1"/>
          <p:nvPr/>
        </p:nvSpPr>
        <p:spPr>
          <a:xfrm>
            <a:off x="3714744" y="3214686"/>
            <a:ext cx="3494033" cy="120032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l-GR" sz="3600" dirty="0" smtClean="0"/>
              <a:t>Νικητής</a:t>
            </a:r>
          </a:p>
          <a:p>
            <a:pPr algn="ctr"/>
            <a:r>
              <a:rPr lang="en-US" sz="3600" dirty="0" smtClean="0"/>
              <a:t>Microsoft Office</a:t>
            </a:r>
            <a:endParaRPr lang="el-GR" sz="36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Τίτλος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3 - Υπότιτλος"/>
          <p:cNvSpPr>
            <a:spLocks noGrp="1"/>
          </p:cNvSpPr>
          <p:nvPr>
            <p:ph type="subTitle" idx="1"/>
          </p:nvPr>
        </p:nvSpPr>
        <p:spPr>
          <a:xfrm>
            <a:off x="357158" y="4000504"/>
            <a:ext cx="8458200" cy="914400"/>
          </a:xfrm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/>
          <a:lstStyle/>
          <a:p>
            <a:r>
              <a:rPr lang="el-GR" dirty="0" smtClean="0"/>
              <a:t>Είμαι άσχετος. Υπάρχει επαρκής βοήθεια στην εφαρμογή;</a:t>
            </a:r>
            <a:endParaRPr lang="el-GR" dirty="0"/>
          </a:p>
        </p:txBody>
      </p:sp>
      <p:grpSp>
        <p:nvGrpSpPr>
          <p:cNvPr id="2" name="7 - Ομάδα"/>
          <p:cNvGrpSpPr/>
          <p:nvPr/>
        </p:nvGrpSpPr>
        <p:grpSpPr>
          <a:xfrm>
            <a:off x="3214678" y="357166"/>
            <a:ext cx="2479613" cy="3714776"/>
            <a:chOff x="3214678" y="357166"/>
            <a:chExt cx="2479613" cy="3714776"/>
          </a:xfrm>
        </p:grpSpPr>
        <p:pic>
          <p:nvPicPr>
            <p:cNvPr id="6" name="5 - Εικόνα" descr="round card.jpg"/>
            <p:cNvPicPr>
              <a:picLocks noChangeAspect="1"/>
            </p:cNvPicPr>
            <p:nvPr/>
          </p:nvPicPr>
          <p:blipFill>
            <a:blip r:embed="rId4" cstate="email"/>
            <a:stretch>
              <a:fillRect/>
            </a:stretch>
          </p:blipFill>
          <p:spPr>
            <a:xfrm>
              <a:off x="3214678" y="357166"/>
              <a:ext cx="2479613" cy="3714776"/>
            </a:xfrm>
            <a:prstGeom prst="rect">
              <a:avLst/>
            </a:prstGeom>
          </p:spPr>
        </p:pic>
        <p:sp>
          <p:nvSpPr>
            <p:cNvPr id="7" name="6 - TextBox"/>
            <p:cNvSpPr txBox="1"/>
            <p:nvPr/>
          </p:nvSpPr>
          <p:spPr>
            <a:xfrm>
              <a:off x="3428992" y="785794"/>
              <a:ext cx="1127232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6600" dirty="0" smtClean="0"/>
                <a:t>10</a:t>
              </a:r>
              <a:endParaRPr lang="el-GR" sz="6600" dirty="0"/>
            </a:p>
          </p:txBody>
        </p:sp>
      </p:grpSp>
    </p:spTree>
  </p:cSld>
  <p:clrMapOvr>
    <a:masterClrMapping/>
  </p:clrMapOvr>
  <p:transition>
    <p:fade/>
    <p:sndAc>
      <p:stSnd>
        <p:snd r:embed="rId3" name="boxing_bell_multipl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βοηθεια</a:t>
            </a:r>
            <a:r>
              <a:rPr lang="el-GR" dirty="0" smtClean="0"/>
              <a:t> </a:t>
            </a:r>
            <a:r>
              <a:rPr lang="el-GR" dirty="0" err="1" smtClean="0"/>
              <a:t>χρηστη</a:t>
            </a:r>
            <a:endParaRPr lang="el-GR" dirty="0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281444" y="717536"/>
            <a:ext cx="4290556" cy="639762"/>
          </a:xfrm>
        </p:spPr>
        <p:txBody>
          <a:bodyPr>
            <a:normAutofit lnSpcReduction="10000"/>
          </a:bodyPr>
          <a:lstStyle/>
          <a:p>
            <a:r>
              <a:rPr lang="el-GR" dirty="0" err="1" smtClean="0"/>
              <a:t>πληρωσ</a:t>
            </a:r>
            <a:r>
              <a:rPr lang="el-GR" dirty="0" smtClean="0"/>
              <a:t> </a:t>
            </a:r>
            <a:r>
              <a:rPr lang="el-GR" dirty="0" err="1" smtClean="0"/>
              <a:t>εξελληνισμενη</a:t>
            </a:r>
            <a:r>
              <a:rPr lang="el-GR" dirty="0" smtClean="0"/>
              <a:t> – </a:t>
            </a:r>
            <a:r>
              <a:rPr lang="el-GR" dirty="0" err="1" smtClean="0"/>
              <a:t>ενημερωνεται</a:t>
            </a:r>
            <a:r>
              <a:rPr lang="el-GR" dirty="0" smtClean="0"/>
              <a:t> </a:t>
            </a:r>
            <a:r>
              <a:rPr lang="el-GR" dirty="0" err="1" smtClean="0"/>
              <a:t>αυτοματα</a:t>
            </a:r>
            <a:endParaRPr lang="el-GR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45025" y="717536"/>
            <a:ext cx="4292241" cy="639762"/>
          </a:xfrm>
        </p:spPr>
        <p:txBody>
          <a:bodyPr>
            <a:normAutofit lnSpcReduction="10000"/>
          </a:bodyPr>
          <a:lstStyle/>
          <a:p>
            <a:r>
              <a:rPr lang="el-GR" dirty="0" err="1" smtClean="0"/>
              <a:t>μερικωσ</a:t>
            </a:r>
            <a:r>
              <a:rPr lang="el-GR" dirty="0" smtClean="0"/>
              <a:t> </a:t>
            </a:r>
            <a:r>
              <a:rPr lang="el-GR" dirty="0" err="1" smtClean="0"/>
              <a:t>εξελληνισμενη</a:t>
            </a:r>
            <a:r>
              <a:rPr lang="el-GR" dirty="0" smtClean="0"/>
              <a:t> δεν </a:t>
            </a:r>
            <a:r>
              <a:rPr lang="el-GR" dirty="0" err="1" smtClean="0"/>
              <a:t>ενημερωνεται</a:t>
            </a:r>
            <a:r>
              <a:rPr lang="el-GR" dirty="0" smtClean="0"/>
              <a:t> - </a:t>
            </a:r>
            <a:r>
              <a:rPr lang="el-GR" dirty="0" err="1" smtClean="0"/>
              <a:t>ανεπαρκησ</a:t>
            </a:r>
            <a:endParaRPr lang="el-GR" dirty="0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82717" y="1316038"/>
            <a:ext cx="4087553" cy="3941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59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648200" y="1995403"/>
            <a:ext cx="4289425" cy="2583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8 - Εικόνα" descr="boxinggloves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4897099" flipH="1">
            <a:off x="481398" y="2126544"/>
            <a:ext cx="3300991" cy="2523749"/>
          </a:xfrm>
          <a:prstGeom prst="rect">
            <a:avLst/>
          </a:prstGeom>
        </p:spPr>
      </p:pic>
      <p:sp>
        <p:nvSpPr>
          <p:cNvPr id="10" name="9 - TextBox"/>
          <p:cNvSpPr txBox="1"/>
          <p:nvPr/>
        </p:nvSpPr>
        <p:spPr>
          <a:xfrm>
            <a:off x="3286116" y="3214686"/>
            <a:ext cx="5483361" cy="120032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l-GR" sz="3600" dirty="0" smtClean="0"/>
              <a:t>Νικητής</a:t>
            </a:r>
            <a:r>
              <a:rPr lang="en-US" sz="3600" dirty="0" smtClean="0"/>
              <a:t> (</a:t>
            </a:r>
            <a:r>
              <a:rPr lang="el-GR" sz="3600" dirty="0" smtClean="0"/>
              <a:t>σχεδόν </a:t>
            </a:r>
            <a:r>
              <a:rPr lang="el-GR" sz="3600" dirty="0" err="1" smtClean="0"/>
              <a:t>νοκάουτ</a:t>
            </a:r>
            <a:r>
              <a:rPr lang="el-GR" sz="3600" dirty="0" smtClean="0"/>
              <a:t>)</a:t>
            </a:r>
          </a:p>
          <a:p>
            <a:pPr algn="ctr"/>
            <a:r>
              <a:rPr lang="en-US" sz="3600" dirty="0" smtClean="0"/>
              <a:t>Microsoft Office</a:t>
            </a:r>
            <a:endParaRPr lang="el-GR" sz="36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Τίτλος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3 - Υπότιτλος"/>
          <p:cNvSpPr>
            <a:spLocks noGrp="1"/>
          </p:cNvSpPr>
          <p:nvPr>
            <p:ph type="subTitle" idx="1"/>
          </p:nvPr>
        </p:nvSpPr>
        <p:spPr>
          <a:xfrm>
            <a:off x="357158" y="4000504"/>
            <a:ext cx="8458200" cy="914400"/>
          </a:xfrm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/>
          <a:lstStyle/>
          <a:p>
            <a:r>
              <a:rPr lang="el-GR" dirty="0" smtClean="0"/>
              <a:t>Τελευταίος γύρος!!! Τι άλλο υπάρχει;</a:t>
            </a:r>
            <a:endParaRPr lang="el-GR" dirty="0"/>
          </a:p>
        </p:txBody>
      </p:sp>
      <p:grpSp>
        <p:nvGrpSpPr>
          <p:cNvPr id="2" name="7 - Ομάδα"/>
          <p:cNvGrpSpPr/>
          <p:nvPr/>
        </p:nvGrpSpPr>
        <p:grpSpPr>
          <a:xfrm>
            <a:off x="3214678" y="357166"/>
            <a:ext cx="2479613" cy="3714776"/>
            <a:chOff x="3214678" y="357166"/>
            <a:chExt cx="2479613" cy="3714776"/>
          </a:xfrm>
        </p:grpSpPr>
        <p:pic>
          <p:nvPicPr>
            <p:cNvPr id="6" name="5 - Εικόνα" descr="round card.jpg"/>
            <p:cNvPicPr>
              <a:picLocks noChangeAspect="1"/>
            </p:cNvPicPr>
            <p:nvPr/>
          </p:nvPicPr>
          <p:blipFill>
            <a:blip r:embed="rId4" cstate="email"/>
            <a:stretch>
              <a:fillRect/>
            </a:stretch>
          </p:blipFill>
          <p:spPr>
            <a:xfrm>
              <a:off x="3214678" y="357166"/>
              <a:ext cx="2479613" cy="3714776"/>
            </a:xfrm>
            <a:prstGeom prst="rect">
              <a:avLst/>
            </a:prstGeom>
          </p:spPr>
        </p:pic>
        <p:sp>
          <p:nvSpPr>
            <p:cNvPr id="7" name="6 - TextBox"/>
            <p:cNvSpPr txBox="1"/>
            <p:nvPr/>
          </p:nvSpPr>
          <p:spPr>
            <a:xfrm>
              <a:off x="3428992" y="785794"/>
              <a:ext cx="1064394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6600" dirty="0" smtClean="0"/>
                <a:t>11</a:t>
              </a:r>
              <a:endParaRPr lang="el-GR" sz="6600" dirty="0"/>
            </a:p>
          </p:txBody>
        </p:sp>
      </p:grpSp>
    </p:spTree>
  </p:cSld>
  <p:clrMapOvr>
    <a:masterClrMapping/>
  </p:clrMapOvr>
  <p:transition>
    <p:fade/>
    <p:sndAc>
      <p:stSnd>
        <p:snd r:embed="rId3" name="boxing_bell_multipl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Ανταλλαγη</a:t>
            </a:r>
            <a:r>
              <a:rPr lang="el-GR" dirty="0" smtClean="0"/>
              <a:t> </a:t>
            </a:r>
            <a:r>
              <a:rPr lang="el-GR" dirty="0" err="1" smtClean="0"/>
              <a:t>αρχειων</a:t>
            </a:r>
            <a:endParaRPr lang="el-GR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idx="1"/>
          </p:nvPr>
        </p:nvSpPr>
        <p:spPr>
          <a:xfrm>
            <a:off x="281444" y="717536"/>
            <a:ext cx="4290556" cy="639762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ms office: </a:t>
            </a:r>
            <a:r>
              <a:rPr lang="el-GR" dirty="0" err="1" smtClean="0"/>
              <a:t>διαβαζει</a:t>
            </a:r>
            <a:r>
              <a:rPr lang="el-GR" dirty="0" smtClean="0"/>
              <a:t> / </a:t>
            </a:r>
            <a:r>
              <a:rPr lang="el-GR" dirty="0" err="1" smtClean="0"/>
              <a:t>γραφει</a:t>
            </a:r>
            <a:r>
              <a:rPr lang="en-US" dirty="0" smtClean="0"/>
              <a:t> </a:t>
            </a:r>
            <a:r>
              <a:rPr lang="el-GR" dirty="0" smtClean="0"/>
              <a:t>όχι </a:t>
            </a:r>
            <a:r>
              <a:rPr lang="el-GR" dirty="0" err="1" smtClean="0"/>
              <a:t>χωρισ</a:t>
            </a:r>
            <a:r>
              <a:rPr lang="el-GR" dirty="0" smtClean="0"/>
              <a:t> </a:t>
            </a:r>
            <a:r>
              <a:rPr lang="el-GR" dirty="0" err="1" smtClean="0"/>
              <a:t>προβληματα</a:t>
            </a:r>
            <a:endParaRPr lang="el-GR" dirty="0"/>
          </a:p>
        </p:txBody>
      </p:sp>
      <p:sp>
        <p:nvSpPr>
          <p:cNvPr id="6" name="5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45025" y="717536"/>
            <a:ext cx="4292241" cy="639762"/>
          </a:xfrm>
        </p:spPr>
        <p:txBody>
          <a:bodyPr>
            <a:normAutofit lnSpcReduction="10000"/>
          </a:bodyPr>
          <a:lstStyle/>
          <a:p>
            <a:r>
              <a:rPr lang="en-US" dirty="0" err="1" smtClean="0"/>
              <a:t>openoffice</a:t>
            </a:r>
            <a:r>
              <a:rPr lang="en-US" dirty="0" smtClean="0"/>
              <a:t> </a:t>
            </a:r>
            <a:r>
              <a:rPr lang="el-GR" dirty="0" err="1" smtClean="0"/>
              <a:t>διαβαζει</a:t>
            </a:r>
            <a:r>
              <a:rPr lang="el-GR" dirty="0" smtClean="0"/>
              <a:t>/</a:t>
            </a:r>
            <a:r>
              <a:rPr lang="el-GR" dirty="0" err="1" smtClean="0"/>
              <a:t>γραφει</a:t>
            </a:r>
            <a:r>
              <a:rPr lang="el-GR" dirty="0" smtClean="0"/>
              <a:t> </a:t>
            </a:r>
            <a:r>
              <a:rPr lang="el-GR" dirty="0" err="1" smtClean="0"/>
              <a:t>αλλα</a:t>
            </a:r>
            <a:r>
              <a:rPr lang="el-GR" dirty="0" smtClean="0"/>
              <a:t> όχι </a:t>
            </a:r>
            <a:r>
              <a:rPr lang="el-GR" dirty="0" err="1" smtClean="0"/>
              <a:t>χωρισ</a:t>
            </a:r>
            <a:r>
              <a:rPr lang="el-GR" dirty="0" smtClean="0"/>
              <a:t> </a:t>
            </a:r>
            <a:r>
              <a:rPr lang="el-GR" dirty="0" err="1" smtClean="0"/>
              <a:t>προβληματα</a:t>
            </a:r>
            <a:endParaRPr lang="el-GR" dirty="0"/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072065" y="1643050"/>
            <a:ext cx="3509651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3" name="Picture 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214282" y="2357430"/>
            <a:ext cx="4452833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πολυμεσα</a:t>
            </a:r>
            <a:endParaRPr lang="el-GR" dirty="0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l-GR" dirty="0" smtClean="0"/>
              <a:t>Αρχεία βίντεο (εισάγει τα πάντα)</a:t>
            </a:r>
          </a:p>
          <a:p>
            <a:r>
              <a:rPr lang="el-GR" dirty="0" smtClean="0"/>
              <a:t>Αρχεία ήχου (εισάγει τα πάντα)</a:t>
            </a:r>
          </a:p>
          <a:p>
            <a:r>
              <a:rPr lang="el-GR" dirty="0" smtClean="0"/>
              <a:t>Αρχεία εικόνας (εισάγει τα πάντα)</a:t>
            </a:r>
            <a:endParaRPr lang="el-GR" dirty="0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l-GR" dirty="0" smtClean="0"/>
              <a:t>Αρχεία βίντεο (τα πιο συνηθισμένα)</a:t>
            </a:r>
          </a:p>
          <a:p>
            <a:r>
              <a:rPr lang="el-GR" dirty="0" smtClean="0"/>
              <a:t>Αρχεία ήχου (τα βασικά. ΔΕΝ ΕΙΣΑΓΕΙ </a:t>
            </a:r>
            <a:r>
              <a:rPr lang="en-US" dirty="0" smtClean="0"/>
              <a:t>mp3 </a:t>
            </a:r>
            <a:r>
              <a:rPr lang="el-GR" dirty="0" smtClean="0"/>
              <a:t>χωρίς παίδεμα)</a:t>
            </a:r>
          </a:p>
          <a:p>
            <a:r>
              <a:rPr lang="el-GR" dirty="0" smtClean="0"/>
              <a:t>Αρχεία εικόνας (εισάγει τα πάντα)</a:t>
            </a:r>
            <a:endParaRPr lang="el-GR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Τίτλος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3 - Υπότιτλος"/>
          <p:cNvSpPr>
            <a:spLocks noGrp="1"/>
          </p:cNvSpPr>
          <p:nvPr>
            <p:ph type="subTitle" idx="1"/>
          </p:nvPr>
        </p:nvSpPr>
        <p:spPr>
          <a:xfrm>
            <a:off x="285720" y="857232"/>
            <a:ext cx="8458200" cy="914400"/>
          </a:xfrm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pPr algn="ctr"/>
            <a:r>
              <a:rPr lang="el-GR" sz="5400" dirty="0" smtClean="0"/>
              <a:t>Τελικός νικητής</a:t>
            </a:r>
            <a:endParaRPr lang="el-GR" sz="5400" dirty="0"/>
          </a:p>
        </p:txBody>
      </p:sp>
      <p:pic>
        <p:nvPicPr>
          <p:cNvPr id="8" name="7 - Εικόνα" descr="boxinggloves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4897099" flipH="1">
            <a:off x="481398" y="2126544"/>
            <a:ext cx="3300991" cy="2523749"/>
          </a:xfrm>
          <a:prstGeom prst="rect">
            <a:avLst/>
          </a:prstGeom>
        </p:spPr>
      </p:pic>
      <p:sp>
        <p:nvSpPr>
          <p:cNvPr id="10" name="9 - TextBox"/>
          <p:cNvSpPr txBox="1"/>
          <p:nvPr/>
        </p:nvSpPr>
        <p:spPr>
          <a:xfrm>
            <a:off x="3286116" y="3214686"/>
            <a:ext cx="4446923" cy="120032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l-GR" sz="3600" dirty="0" smtClean="0"/>
              <a:t>Νικητής</a:t>
            </a:r>
            <a:r>
              <a:rPr lang="en-US" sz="3600" dirty="0" smtClean="0"/>
              <a:t> (</a:t>
            </a:r>
            <a:r>
              <a:rPr lang="el-GR" sz="3600" dirty="0" smtClean="0"/>
              <a:t>στα σημεία)</a:t>
            </a:r>
          </a:p>
          <a:p>
            <a:pPr algn="ctr"/>
            <a:r>
              <a:rPr lang="en-US" sz="3600" dirty="0" smtClean="0"/>
              <a:t>Microsoft Office</a:t>
            </a:r>
            <a:endParaRPr lang="el-GR" sz="3600" dirty="0"/>
          </a:p>
        </p:txBody>
      </p:sp>
      <p:pic>
        <p:nvPicPr>
          <p:cNvPr id="7" name="rocky-1.wm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email"/>
          <a:stretch>
            <a:fillRect/>
          </a:stretch>
        </p:blipFill>
        <p:spPr>
          <a:xfrm>
            <a:off x="214282" y="592933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fade/>
    <p:sndAc>
      <p:stSnd>
        <p:snd r:embed="rId4" name="boxing_bell_multipl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2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4" grpId="0" build="allAtOnce" animBg="1"/>
      <p:bldP spid="10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Συμπερασματα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Openoffice</a:t>
            </a:r>
            <a:r>
              <a:rPr lang="en-US" dirty="0" smtClean="0"/>
              <a:t>: </a:t>
            </a:r>
            <a:r>
              <a:rPr lang="el-GR" dirty="0" smtClean="0"/>
              <a:t>πολύ καλό για εκπαιδευτική χρήση, δωρεάν, πολλές δυνατότητες, </a:t>
            </a:r>
            <a:r>
              <a:rPr lang="en-US" dirty="0" smtClean="0"/>
              <a:t>Draw, Base, </a:t>
            </a:r>
            <a:r>
              <a:rPr lang="el-GR" i="1" dirty="0" smtClean="0"/>
              <a:t>παθιασμένη</a:t>
            </a:r>
            <a:r>
              <a:rPr lang="el-GR" dirty="0" smtClean="0"/>
              <a:t> ομάδα ανάπτυξης</a:t>
            </a:r>
          </a:p>
          <a:p>
            <a:r>
              <a:rPr lang="en-US" dirty="0" smtClean="0"/>
              <a:t>Microsoft Office: </a:t>
            </a:r>
            <a:r>
              <a:rPr lang="el-GR" dirty="0" smtClean="0"/>
              <a:t>επαγγελματική εφαρμογή, μεγάλη ευχρηστία, τεράστια υποστήριξη, </a:t>
            </a:r>
            <a:r>
              <a:rPr lang="en-US" dirty="0" smtClean="0"/>
              <a:t>office.microsoft.com, </a:t>
            </a:r>
            <a:r>
              <a:rPr lang="el-GR" dirty="0" smtClean="0"/>
              <a:t>σταθερότητα, πλήρης υποστήριξη πολυμέσων</a:t>
            </a:r>
            <a:endParaRPr lang="el-GR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Τίτλος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3 - Υπότιτλος"/>
          <p:cNvSpPr>
            <a:spLocks noGrp="1"/>
          </p:cNvSpPr>
          <p:nvPr>
            <p:ph type="subTitle" idx="1"/>
          </p:nvPr>
        </p:nvSpPr>
        <p:spPr/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/>
          <a:lstStyle/>
          <a:p>
            <a:r>
              <a:rPr lang="el-GR" dirty="0" smtClean="0"/>
              <a:t>Η εγκατάσταση είναι εύκολη;</a:t>
            </a:r>
            <a:endParaRPr lang="el-GR" dirty="0"/>
          </a:p>
        </p:txBody>
      </p:sp>
      <p:grpSp>
        <p:nvGrpSpPr>
          <p:cNvPr id="8" name="7 - Ομάδα"/>
          <p:cNvGrpSpPr/>
          <p:nvPr/>
        </p:nvGrpSpPr>
        <p:grpSpPr>
          <a:xfrm>
            <a:off x="3214678" y="357166"/>
            <a:ext cx="2479613" cy="3714776"/>
            <a:chOff x="3214678" y="357166"/>
            <a:chExt cx="2479613" cy="3714776"/>
          </a:xfrm>
        </p:grpSpPr>
        <p:pic>
          <p:nvPicPr>
            <p:cNvPr id="6" name="5 - Εικόνα" descr="round card.jpg"/>
            <p:cNvPicPr>
              <a:picLocks noChangeAspect="1"/>
            </p:cNvPicPr>
            <p:nvPr/>
          </p:nvPicPr>
          <p:blipFill>
            <a:blip r:embed="rId4" cstate="email"/>
            <a:stretch>
              <a:fillRect/>
            </a:stretch>
          </p:blipFill>
          <p:spPr>
            <a:xfrm>
              <a:off x="3214678" y="357166"/>
              <a:ext cx="2479613" cy="3714776"/>
            </a:xfrm>
            <a:prstGeom prst="rect">
              <a:avLst/>
            </a:prstGeom>
          </p:spPr>
        </p:pic>
        <p:sp>
          <p:nvSpPr>
            <p:cNvPr id="7" name="6 - TextBox"/>
            <p:cNvSpPr txBox="1"/>
            <p:nvPr/>
          </p:nvSpPr>
          <p:spPr>
            <a:xfrm>
              <a:off x="3643306" y="820806"/>
              <a:ext cx="655949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600" dirty="0"/>
                <a:t>2</a:t>
              </a:r>
              <a:endParaRPr lang="el-GR" sz="6600" dirty="0"/>
            </a:p>
          </p:txBody>
        </p:sp>
      </p:grpSp>
    </p:spTree>
  </p:cSld>
  <p:clrMapOvr>
    <a:masterClrMapping/>
  </p:clrMapOvr>
  <p:transition>
    <p:fade/>
    <p:sndAc>
      <p:stSnd>
        <p:snd r:embed="rId3" name="boxing_bell_multipl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εγκατασταση</a:t>
            </a:r>
            <a:endParaRPr lang="el-GR" dirty="0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80988" y="1477623"/>
            <a:ext cx="4291012" cy="361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4648200" y="1852352"/>
            <a:ext cx="4289425" cy="2869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10 - Εικόνα" descr="boxinggloves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702901">
            <a:off x="5410620" y="2197982"/>
            <a:ext cx="3300991" cy="2523749"/>
          </a:xfrm>
          <a:prstGeom prst="rect">
            <a:avLst/>
          </a:prstGeom>
        </p:spPr>
      </p:pic>
      <p:pic>
        <p:nvPicPr>
          <p:cNvPr id="12" name="11 - Εικόνα" descr="boxinggloves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4897099" flipH="1">
            <a:off x="195646" y="2126544"/>
            <a:ext cx="3300991" cy="2523749"/>
          </a:xfrm>
          <a:prstGeom prst="rect">
            <a:avLst/>
          </a:prstGeom>
        </p:spPr>
      </p:pic>
      <p:sp>
        <p:nvSpPr>
          <p:cNvPr id="13" name="12 - TextBox"/>
          <p:cNvSpPr txBox="1"/>
          <p:nvPr/>
        </p:nvSpPr>
        <p:spPr>
          <a:xfrm>
            <a:off x="3000364" y="3214686"/>
            <a:ext cx="2642263" cy="83099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l-GR" sz="4800" dirty="0" smtClean="0"/>
              <a:t>Ισοπαλία</a:t>
            </a:r>
            <a:endParaRPr lang="el-GR" sz="4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Τίτλος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3 - Υπότιτλος"/>
          <p:cNvSpPr>
            <a:spLocks noGrp="1"/>
          </p:cNvSpPr>
          <p:nvPr>
            <p:ph type="subTitle" idx="1"/>
          </p:nvPr>
        </p:nvSpPr>
        <p:spPr/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/>
          <a:lstStyle/>
          <a:p>
            <a:r>
              <a:rPr lang="el-GR" dirty="0" smtClean="0"/>
              <a:t>Τι γίνεται με τη </a:t>
            </a:r>
            <a:r>
              <a:rPr lang="el-GR" dirty="0" err="1" smtClean="0"/>
              <a:t>διεπαφή</a:t>
            </a:r>
            <a:r>
              <a:rPr lang="el-GR" dirty="0" smtClean="0"/>
              <a:t> χρήστη; Θα πονέσουν τα ματάκια μου;</a:t>
            </a:r>
            <a:endParaRPr lang="el-GR" dirty="0"/>
          </a:p>
        </p:txBody>
      </p:sp>
      <p:grpSp>
        <p:nvGrpSpPr>
          <p:cNvPr id="8" name="7 - Ομάδα"/>
          <p:cNvGrpSpPr/>
          <p:nvPr/>
        </p:nvGrpSpPr>
        <p:grpSpPr>
          <a:xfrm>
            <a:off x="3214678" y="357166"/>
            <a:ext cx="2479613" cy="3714776"/>
            <a:chOff x="3214678" y="357166"/>
            <a:chExt cx="2479613" cy="3714776"/>
          </a:xfrm>
        </p:grpSpPr>
        <p:pic>
          <p:nvPicPr>
            <p:cNvPr id="6" name="5 - Εικόνα" descr="round card.jpg"/>
            <p:cNvPicPr>
              <a:picLocks noChangeAspect="1"/>
            </p:cNvPicPr>
            <p:nvPr/>
          </p:nvPicPr>
          <p:blipFill>
            <a:blip r:embed="rId4" cstate="email"/>
            <a:stretch>
              <a:fillRect/>
            </a:stretch>
          </p:blipFill>
          <p:spPr>
            <a:xfrm>
              <a:off x="3214678" y="357166"/>
              <a:ext cx="2479613" cy="3714776"/>
            </a:xfrm>
            <a:prstGeom prst="rect">
              <a:avLst/>
            </a:prstGeom>
          </p:spPr>
        </p:pic>
        <p:sp>
          <p:nvSpPr>
            <p:cNvPr id="7" name="6 - TextBox"/>
            <p:cNvSpPr txBox="1"/>
            <p:nvPr/>
          </p:nvSpPr>
          <p:spPr>
            <a:xfrm>
              <a:off x="3643306" y="820806"/>
              <a:ext cx="655949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6600" dirty="0" smtClean="0"/>
                <a:t>3</a:t>
              </a:r>
              <a:endParaRPr lang="el-GR" sz="6600" dirty="0"/>
            </a:p>
          </p:txBody>
        </p:sp>
      </p:grpSp>
    </p:spTree>
  </p:cSld>
  <p:clrMapOvr>
    <a:masterClrMapping/>
  </p:clrMapOvr>
  <p:transition>
    <p:fade/>
    <p:sndAc>
      <p:stSnd>
        <p:snd r:embed="rId3" name="boxing_bell_multipl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Τίτλος"/>
          <p:cNvSpPr>
            <a:spLocks noGrp="1"/>
          </p:cNvSpPr>
          <p:nvPr>
            <p:ph type="title"/>
          </p:nvPr>
        </p:nvSpPr>
        <p:spPr>
          <a:xfrm>
            <a:off x="285720" y="5643578"/>
            <a:ext cx="8686800" cy="838200"/>
          </a:xfrm>
        </p:spPr>
        <p:txBody>
          <a:bodyPr>
            <a:normAutofit fontScale="90000"/>
          </a:bodyPr>
          <a:lstStyle/>
          <a:p>
            <a:r>
              <a:rPr lang="el-GR" dirty="0" err="1" smtClean="0"/>
              <a:t>διεπαφη</a:t>
            </a:r>
            <a:r>
              <a:rPr lang="el-GR" dirty="0" smtClean="0"/>
              <a:t> </a:t>
            </a:r>
            <a:r>
              <a:rPr lang="el-GR" dirty="0" err="1" smtClean="0"/>
              <a:t>χρηστη</a:t>
            </a:r>
            <a:r>
              <a:rPr lang="en-US" dirty="0" smtClean="0"/>
              <a:t>: </a:t>
            </a:r>
            <a:r>
              <a:rPr lang="en-US" dirty="0" err="1" smtClean="0"/>
              <a:t>microsoft</a:t>
            </a:r>
            <a:r>
              <a:rPr lang="en-US" dirty="0" smtClean="0"/>
              <a:t> word 2007</a:t>
            </a:r>
            <a:endParaRPr lang="el-GR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 bwMode="auto">
          <a:xfrm>
            <a:off x="428596" y="357166"/>
            <a:ext cx="8087579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14282" y="5857892"/>
            <a:ext cx="8686800" cy="838200"/>
          </a:xfrm>
        </p:spPr>
        <p:txBody>
          <a:bodyPr>
            <a:normAutofit fontScale="90000"/>
          </a:bodyPr>
          <a:lstStyle/>
          <a:p>
            <a:r>
              <a:rPr lang="el-GR" dirty="0" err="1" smtClean="0"/>
              <a:t>διεπαφη</a:t>
            </a:r>
            <a:r>
              <a:rPr lang="el-GR" dirty="0" smtClean="0"/>
              <a:t> </a:t>
            </a:r>
            <a:r>
              <a:rPr lang="el-GR" dirty="0" err="1" smtClean="0"/>
              <a:t>χρηστη</a:t>
            </a:r>
            <a:r>
              <a:rPr lang="en-US" dirty="0" smtClean="0"/>
              <a:t>: </a:t>
            </a:r>
            <a:r>
              <a:rPr lang="en-US" dirty="0" err="1" smtClean="0"/>
              <a:t>openoffice</a:t>
            </a:r>
            <a:r>
              <a:rPr lang="en-US" dirty="0" smtClean="0"/>
              <a:t> writer 2.4</a:t>
            </a:r>
            <a:endParaRPr lang="el-GR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14348" y="428604"/>
            <a:ext cx="7643866" cy="52823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85720" y="5715016"/>
            <a:ext cx="8686800" cy="838200"/>
          </a:xfrm>
        </p:spPr>
        <p:txBody>
          <a:bodyPr/>
          <a:lstStyle/>
          <a:p>
            <a:r>
              <a:rPr lang="en-US" dirty="0" smtClean="0"/>
              <a:t>excel 2007</a:t>
            </a:r>
            <a:endParaRPr lang="el-GR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57158" y="357166"/>
            <a:ext cx="8300807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Διαστημικό">
  <a:themeElements>
    <a:clrScheme name="Διαστημικό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Διαστημικό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Διαστημικό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0</TotalTime>
  <Words>524</Words>
  <Application>Microsoft Office PowerPoint</Application>
  <PresentationFormat>Προβολή στην οθόνη (4:3)</PresentationFormat>
  <Paragraphs>172</Paragraphs>
  <Slides>37</Slides>
  <Notes>37</Notes>
  <HiddenSlides>0</HiddenSlides>
  <MMClips>2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37</vt:i4>
      </vt:variant>
    </vt:vector>
  </HeadingPairs>
  <TitlesOfParts>
    <vt:vector size="38" baseType="lpstr">
      <vt:lpstr>Διαστημικό</vt:lpstr>
      <vt:lpstr>Θανοσ σιωζοσ</vt:lpstr>
      <vt:lpstr>Διαφάνεια 2</vt:lpstr>
      <vt:lpstr>εφαρμογεσ σουιτασ</vt:lpstr>
      <vt:lpstr>Διαφάνεια 4</vt:lpstr>
      <vt:lpstr>εγκατασταση</vt:lpstr>
      <vt:lpstr>Διαφάνεια 6</vt:lpstr>
      <vt:lpstr>διεπαφη χρηστη: microsoft word 2007</vt:lpstr>
      <vt:lpstr>διεπαφη χρηστη: openoffice writer 2.4</vt:lpstr>
      <vt:lpstr>excel 2007</vt:lpstr>
      <vt:lpstr>calc 2007</vt:lpstr>
      <vt:lpstr>powerpoint 2007</vt:lpstr>
      <vt:lpstr>impress 2007</vt:lpstr>
      <vt:lpstr>Διεπαφη χρηστη</vt:lpstr>
      <vt:lpstr>Διαφάνεια 14</vt:lpstr>
      <vt:lpstr>openoffice math</vt:lpstr>
      <vt:lpstr>openoffice 2.4 base</vt:lpstr>
      <vt:lpstr>openoffice draw</vt:lpstr>
      <vt:lpstr>Διαφάνεια 18</vt:lpstr>
      <vt:lpstr>συγγραφη κειμενων</vt:lpstr>
      <vt:lpstr>συγγραφη κειμενων</vt:lpstr>
      <vt:lpstr>συγγραφη κειμενων</vt:lpstr>
      <vt:lpstr>Διαφάνεια 22</vt:lpstr>
      <vt:lpstr>Παρουσιασεισ μαθηματων</vt:lpstr>
      <vt:lpstr>Διαφάνεια 24</vt:lpstr>
      <vt:lpstr>εξαγωγη html</vt:lpstr>
      <vt:lpstr>Διαφάνεια 26</vt:lpstr>
      <vt:lpstr>CLIPART</vt:lpstr>
      <vt:lpstr>Διαφάνεια 28</vt:lpstr>
      <vt:lpstr>προτυπα (templates)</vt:lpstr>
      <vt:lpstr>θεματα</vt:lpstr>
      <vt:lpstr>Διαφάνεια 31</vt:lpstr>
      <vt:lpstr>βοηθεια χρηστη</vt:lpstr>
      <vt:lpstr>Διαφάνεια 33</vt:lpstr>
      <vt:lpstr>Ανταλλαγη αρχειων</vt:lpstr>
      <vt:lpstr>πολυμεσα</vt:lpstr>
      <vt:lpstr>Διαφάνεια 36</vt:lpstr>
      <vt:lpstr>Συμπερασματα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2008-05-30T14:52:31Z</dcterms:created>
  <dcterms:modified xsi:type="dcterms:W3CDTF">2008-05-30T14:53:29Z</dcterms:modified>
</cp:coreProperties>
</file>